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60" r:id="rId1"/>
  </p:sldMasterIdLst>
  <p:notesMasterIdLst>
    <p:notesMasterId r:id="rId21"/>
  </p:notesMasterIdLst>
  <p:sldIdLst>
    <p:sldId id="336" r:id="rId2"/>
    <p:sldId id="368" r:id="rId3"/>
    <p:sldId id="370" r:id="rId4"/>
    <p:sldId id="373" r:id="rId5"/>
    <p:sldId id="371" r:id="rId6"/>
    <p:sldId id="372" r:id="rId7"/>
    <p:sldId id="374" r:id="rId8"/>
    <p:sldId id="333" r:id="rId9"/>
    <p:sldId id="375" r:id="rId10"/>
    <p:sldId id="376" r:id="rId11"/>
    <p:sldId id="377" r:id="rId12"/>
    <p:sldId id="337" r:id="rId13"/>
    <p:sldId id="378" r:id="rId14"/>
    <p:sldId id="382" r:id="rId15"/>
    <p:sldId id="383" r:id="rId16"/>
    <p:sldId id="384" r:id="rId17"/>
    <p:sldId id="379" r:id="rId18"/>
    <p:sldId id="380" r:id="rId19"/>
    <p:sldId id="381" r:id="rId20"/>
  </p:sldIdLst>
  <p:sldSz cx="12192000" cy="6858000"/>
  <p:notesSz cx="6858000" cy="9144000"/>
  <p:embeddedFontLst>
    <p:embeddedFont>
      <p:font typeface="Garamond" panose="02020404030301010803" pitchFamily="18" charset="0"/>
      <p:regular r:id="rId22"/>
      <p:bold r:id="rId23"/>
      <p:italic r:id="rId24"/>
      <p:boldItalic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F2D5"/>
    <a:srgbClr val="F546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285"/>
    <p:restoredTop sz="90959"/>
  </p:normalViewPr>
  <p:slideViewPr>
    <p:cSldViewPr snapToGrid="0">
      <p:cViewPr varScale="1">
        <p:scale>
          <a:sx n="107" d="100"/>
          <a:sy n="107" d="100"/>
        </p:scale>
        <p:origin x="184" y="248"/>
      </p:cViewPr>
      <p:guideLst/>
    </p:cSldViewPr>
  </p:slideViewPr>
  <p:notesTextViewPr>
    <p:cViewPr>
      <p:scale>
        <a:sx n="140" d="100"/>
        <a:sy n="14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74F344-50A1-174A-8F87-51DD24DC553C}" type="datetimeFigureOut">
              <a:rPr lang="en-US" smtClean="0"/>
              <a:t>3/23/26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C73DFE-B542-194D-9FFE-6C6E8340E459}" type="slidenum">
              <a:rPr lang="en-US" smtClean="0"/>
              <a:t>‹#›</a:t>
            </a:fld>
            <a:endParaRPr lang="en-US"/>
          </a:p>
        </p:txBody>
      </p:sp>
    </p:spTree>
    <p:extLst>
      <p:ext uri="{BB962C8B-B14F-4D97-AF65-F5344CB8AC3E}">
        <p14:creationId xmlns:p14="http://schemas.microsoft.com/office/powerpoint/2010/main" val="4251075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 FIVE-SLIDE ARC: </a:t>
            </a:r>
          </a:p>
          <a:p>
            <a:pPr marL="228600" indent="-228600">
              <a:buFont typeface="+mj-lt"/>
              <a:buAutoNum type="arabicPeriod"/>
            </a:pPr>
            <a:r>
              <a:rPr lang="en-US" dirty="0"/>
              <a:t>Slide 2 (Amazon): PSF at the organizational level. </a:t>
            </a:r>
          </a:p>
          <a:p>
            <a:pPr marL="228600" indent="-228600">
              <a:buFont typeface="+mj-lt"/>
              <a:buAutoNum type="arabicPeriod"/>
            </a:pPr>
            <a:r>
              <a:rPr lang="en-US" dirty="0"/>
              <a:t>Slide 3 (Cruces): PSF at the individual level, capability dissolution. </a:t>
            </a:r>
          </a:p>
          <a:p>
            <a:pPr marL="228600" indent="-228600">
              <a:buFont typeface="+mj-lt"/>
              <a:buAutoNum type="arabicPeriod"/>
            </a:pPr>
            <a:r>
              <a:rPr lang="en-US" dirty="0"/>
              <a:t>Slide 4 (</a:t>
            </a:r>
            <a:r>
              <a:rPr lang="en-US" dirty="0" err="1"/>
              <a:t>Sourati</a:t>
            </a:r>
            <a:r>
              <a:rPr lang="en-US" dirty="0"/>
              <a:t>/Williams-Ceci): PSF at the individual level, evaluator transformation. </a:t>
            </a:r>
          </a:p>
          <a:p>
            <a:pPr marL="228600" indent="-228600">
              <a:buFont typeface="+mj-lt"/>
              <a:buAutoNum type="arabicPeriod"/>
            </a:pPr>
            <a:r>
              <a:rPr lang="en-US" dirty="0"/>
              <a:t>Slide 5 (Tailwind): PSF at the market level. </a:t>
            </a:r>
          </a:p>
          <a:p>
            <a:pPr marL="228600" indent="-228600">
              <a:buFont typeface="+mj-lt"/>
              <a:buAutoNum type="arabicPeriod"/>
            </a:pPr>
            <a:r>
              <a:rPr lang="en-US" dirty="0"/>
              <a:t>Slide 6 (Hao et al.): PSF at the field level.</a:t>
            </a:r>
          </a:p>
          <a:p>
            <a:endParaRPr lang="en-US" dirty="0"/>
          </a:p>
          <a:p>
            <a:r>
              <a:rPr lang="en-US" dirty="0"/>
              <a:t>Common mechanism: AI engagement constitutes attractive proxy metrics that displace accountable criteria while simultaneously eroding the evaluative capacity needed to detect the substitution. Nobody was gaming anything. Proxy seduction works through genuine belief.</a:t>
            </a:r>
          </a:p>
          <a:p>
            <a:endParaRPr lang="en-US" dirty="0"/>
          </a:p>
          <a:p>
            <a:r>
              <a:rPr lang="en-US" dirty="0"/>
              <a:t>Every case in this deck carries a consistent two-beat structure on the slide face under "Inherited / Concealed." This is not defensive. It is anticipatory. It shows that the PSF contribution is precise: the problem is not new, the self-concealing property is.</a:t>
            </a:r>
          </a:p>
          <a:p>
            <a:endParaRPr lang="en-US" b="1" dirty="0"/>
          </a:p>
          <a:p>
            <a:r>
              <a:rPr lang="en-US" b="1" dirty="0"/>
              <a:t>A CROSS-CUTTING THEME: PARTIAL SELF-CORRECTION DEEPENS CONCEALMENT</a:t>
            </a:r>
          </a:p>
          <a:p>
            <a:r>
              <a:rPr lang="en-US" dirty="0"/>
              <a:t>Several cases in this deck exhibit the same pattern: partial correction that looks like calibration while leaving the evaluative gap largely intact. The METR developers revised their expected speedup from 24% (pre-task) to 20% (post-task). That slight downward revision looks like learning from experience. It is not. The actual outcome was -19%. The self-correction moved the estimate from 43 points wrong to 39 points wrong. A revised-downward estimate feels more credible than an initial optimistic prediction. The evaluator who says "I thought 24% but actually more like 20%" sounds calibrated. They are still catastrophically wrong, but now they sound like they have learned.</a:t>
            </a:r>
          </a:p>
          <a:p>
            <a:endParaRPr lang="en-US" dirty="0"/>
          </a:p>
          <a:p>
            <a:r>
              <a:rPr lang="en-US" dirty="0"/>
              <a:t>This pattern recurs across levels. Amazon partially corrected its public narrative. Amodei partially corrects by expressing concern about Phase 3 while his Phase 2 stability assumption survives intact. Copilot users partially correct by acknowledging integration difficulties while continuing to report the tool is indispensable.</a:t>
            </a:r>
          </a:p>
          <a:p>
            <a:r>
              <a:rPr lang="en-US" dirty="0"/>
              <a:t>The general principle: partial self-correction is not the antidote to proxy seduction. It is a feature of the mechanism. The danger is not the uncritically enthusiastic practitioner or organization. The danger is the one that has partially corrected and now believes their assessment is calibrated.</a:t>
            </a:r>
          </a:p>
        </p:txBody>
      </p:sp>
      <p:sp>
        <p:nvSpPr>
          <p:cNvPr id="4" name="Slide Number Placeholder 3"/>
          <p:cNvSpPr>
            <a:spLocks noGrp="1"/>
          </p:cNvSpPr>
          <p:nvPr>
            <p:ph type="sldNum" sz="quarter" idx="5"/>
          </p:nvPr>
        </p:nvSpPr>
        <p:spPr/>
        <p:txBody>
          <a:bodyPr/>
          <a:lstStyle/>
          <a:p>
            <a:fld id="{A4C73DFE-B542-194D-9FFE-6C6E8340E459}" type="slidenum">
              <a:rPr lang="en-US" smtClean="0"/>
              <a:t>1</a:t>
            </a:fld>
            <a:endParaRPr lang="en-US"/>
          </a:p>
        </p:txBody>
      </p:sp>
    </p:spTree>
    <p:extLst>
      <p:ext uri="{BB962C8B-B14F-4D97-AF65-F5344CB8AC3E}">
        <p14:creationId xmlns:p14="http://schemas.microsoft.com/office/powerpoint/2010/main" val="41759350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0E606-6809-8141-7230-134BD00185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DA84E0-582A-BA87-C0C2-A76C886988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0D7F5F-0385-F20B-A3F5-ABCEF5C95B7E}"/>
              </a:ext>
            </a:extLst>
          </p:cNvPr>
          <p:cNvSpPr>
            <a:spLocks noGrp="1"/>
          </p:cNvSpPr>
          <p:nvPr>
            <p:ph type="body" idx="1"/>
          </p:nvPr>
        </p:nvSpPr>
        <p:spPr/>
        <p:txBody>
          <a:bodyPr/>
          <a:lstStyle/>
          <a:p>
            <a:r>
              <a:rPr lang="en-US" sz="1400" b="1" dirty="0">
                <a:highlight>
                  <a:srgbClr val="FFFF00"/>
                </a:highlight>
              </a:rPr>
              <a:t>INHERITED / CONCEALED: </a:t>
            </a:r>
            <a:r>
              <a:rPr lang="en-US" sz="1400" dirty="0">
                <a:highlight>
                  <a:srgbClr val="FFFF00"/>
                </a:highlight>
              </a:rPr>
              <a:t>This slide IS the pre-existing case. The bottomless bowl (2005) and infinite scroll (2006) operate without any AI. PSF's core mechanism is not AI-specific. The strongest possible concession. But prior knowledge work automation had visible edges: the spreadsheet ended, search results had a last page, the script terminated. AI produces a continuous stream of plausible output with no conspicuous failure, no terminal signal, no "empty bowl" moment. The evaluative cue that previously told the practitioner "now you need to think for yourself" has been removed. The bottomless bowl tells us this removal is sufficient to defeat self-assessment. AI engagement achieves that removal in knowledge work for the first time.</a:t>
            </a:r>
          </a:p>
          <a:p>
            <a:endParaRPr lang="en-US" sz="1400" dirty="0">
              <a:highlight>
                <a:srgbClr val="FFFF00"/>
              </a:highlight>
            </a:endParaRPr>
          </a:p>
          <a:p>
            <a:r>
              <a:rPr lang="en-US" sz="1400" b="1" dirty="0">
                <a:highlight>
                  <a:srgbClr val="FFFF00"/>
                </a:highlight>
              </a:rPr>
              <a:t>CORRECTED / DEEPENED: </a:t>
            </a:r>
            <a:r>
              <a:rPr lang="en-US" sz="1400" dirty="0">
                <a:highlight>
                  <a:srgbClr val="FFFF00"/>
                </a:highlight>
              </a:rPr>
              <a:t>The social media creator's admission is the partial correction: "The weird part is that the soup thing knowledge is not making me scroll less." The creator knows the mechanism. They can name it, explain it, map it onto their own behavior. That awareness is genuine, and it changes nothing. The capacity the design removed (the evaluative cue that signals "you are done") is not restored by understanding that it was removed. This is the deepest version of the partial correction pattern in the deck. In every other case, the partial correction is institutional (Amazon's public statement, Amodei's Phase 3 concern, the military's "human in the loop" claim). Here the correction is personal and fully informed, and it still does not work. The implication for PSF: if practitioners tell you they are aware that AI might be affecting their judgment, that awareness is real and it is insufficient. Feeling informed about proxy seduction is itself a proxy for being unaffected by it. The meta-correction deepens the meta-concealment.</a:t>
            </a:r>
          </a:p>
          <a:p>
            <a:endParaRPr lang="en-US" sz="1400" dirty="0">
              <a:highlight>
                <a:srgbClr val="FFFF00"/>
              </a:highlight>
            </a:endParaRPr>
          </a:p>
          <a:p>
            <a:r>
              <a:rPr lang="en-US" sz="1400" b="1" dirty="0">
                <a:highlight>
                  <a:srgbClr val="FFFF00"/>
                </a:highlight>
              </a:rPr>
              <a:t>This slide works best as an analogy anchor. </a:t>
            </a:r>
            <a:r>
              <a:rPr lang="en-US" sz="1400" b="0" i="1" dirty="0">
                <a:highlight>
                  <a:srgbClr val="FFFF00"/>
                </a:highlight>
              </a:rPr>
              <a:t>Note to self: </a:t>
            </a:r>
            <a:r>
              <a:rPr lang="en-US" sz="1400" i="1" dirty="0">
                <a:highlight>
                  <a:srgbClr val="FFFF00"/>
                </a:highlight>
              </a:rPr>
              <a:t>Drop it before the more complex cases, and it gives the audience a physical intuition for the PSF mechanism.</a:t>
            </a:r>
          </a:p>
          <a:p>
            <a:endParaRPr lang="en-US" sz="1400" dirty="0">
              <a:highlight>
                <a:srgbClr val="FFFF00"/>
              </a:highlight>
            </a:endParaRPr>
          </a:p>
          <a:p>
            <a:r>
              <a:rPr lang="en-US" sz="1400" dirty="0">
                <a:highlight>
                  <a:srgbClr val="FFFF00"/>
                </a:highlight>
              </a:rPr>
              <a:t>The </a:t>
            </a:r>
            <a:r>
              <a:rPr lang="en-US" sz="1400" dirty="0" err="1">
                <a:highlight>
                  <a:srgbClr val="FFFF00"/>
                </a:highlight>
              </a:rPr>
              <a:t>Wansink</a:t>
            </a:r>
            <a:r>
              <a:rPr lang="en-US" sz="1400" dirty="0">
                <a:highlight>
                  <a:srgbClr val="FFFF00"/>
                </a:highlight>
              </a:rPr>
              <a:t> experiment: people ate 73% more soup when the bowl was secretly refilled. They did not feel more full. They did not notice. The environmental cue that normally signals "you're done" never arrived, and without it, the body's internal assessment system was insufficient.</a:t>
            </a:r>
          </a:p>
          <a:p>
            <a:endParaRPr lang="en-US" sz="1400" dirty="0">
              <a:highlight>
                <a:srgbClr val="FFFF00"/>
              </a:highlight>
            </a:endParaRPr>
          </a:p>
          <a:p>
            <a:r>
              <a:rPr lang="en-US" sz="1400" dirty="0">
                <a:highlight>
                  <a:srgbClr val="FFFF00"/>
                </a:highlight>
              </a:rPr>
              <a:t>The PSF mapping: in AI-mediated knowledge work, the equivalent of the empty bowl is the conspicuous failure. AI outputs are fluent, fast, and plausible. They do not trigger the "empty bowl" signal. The practitioner's internal assessment capacity is insufficient without the external cue.</a:t>
            </a:r>
          </a:p>
          <a:p>
            <a:endParaRPr lang="en-US" sz="1400" dirty="0">
              <a:highlight>
                <a:srgbClr val="FFFF00"/>
              </a:highlight>
            </a:endParaRPr>
          </a:p>
          <a:p>
            <a:r>
              <a:rPr lang="en-US" sz="1400" dirty="0">
                <a:highlight>
                  <a:srgbClr val="FFFF00"/>
                </a:highlight>
              </a:rPr>
              <a:t>The critical line: knowing about the bottomless bowl does not make the creator scroll less. The soup eaters were not gaming anything. They sincerely could not tell. Awareness of the mechanism did not restore the capacity the mechanism had removed. That is PSF, not Goodhart’s Law.</a:t>
            </a:r>
          </a:p>
          <a:p>
            <a:endParaRPr lang="en-US" sz="1400" dirty="0">
              <a:highlight>
                <a:srgbClr val="FFFF00"/>
              </a:highlight>
            </a:endParaRPr>
          </a:p>
          <a:p>
            <a:r>
              <a:rPr lang="en-US" sz="1400" b="1" dirty="0">
                <a:highlight>
                  <a:srgbClr val="FFFF00"/>
                </a:highlight>
              </a:rPr>
              <a:t>Methodological implication: </a:t>
            </a:r>
            <a:r>
              <a:rPr lang="en-US" sz="1400" i="1" dirty="0">
                <a:highlight>
                  <a:srgbClr val="FFFF00"/>
                </a:highlight>
              </a:rPr>
              <a:t>if you ask practitioners whether they are aware that AI might be affecting their judgment, some will say yes. The bottomless bowl predicts that awareness is real and behavior change is not. Interview probes should surface behavioral evidence of criteria shift rather than attitudinal evidence of awareness.</a:t>
            </a:r>
          </a:p>
        </p:txBody>
      </p:sp>
      <p:sp>
        <p:nvSpPr>
          <p:cNvPr id="4" name="Slide Number Placeholder 3">
            <a:extLst>
              <a:ext uri="{FF2B5EF4-FFF2-40B4-BE49-F238E27FC236}">
                <a16:creationId xmlns:a16="http://schemas.microsoft.com/office/drawing/2014/main" id="{662FABA9-F952-8EDC-5D1E-89ED91912207}"/>
              </a:ext>
            </a:extLst>
          </p:cNvPr>
          <p:cNvSpPr>
            <a:spLocks noGrp="1"/>
          </p:cNvSpPr>
          <p:nvPr>
            <p:ph type="sldNum" sz="quarter" idx="5"/>
          </p:nvPr>
        </p:nvSpPr>
        <p:spPr/>
        <p:txBody>
          <a:bodyPr/>
          <a:lstStyle/>
          <a:p>
            <a:fld id="{A4C73DFE-B542-194D-9FFE-6C6E8340E459}" type="slidenum">
              <a:rPr lang="en-US" smtClean="0"/>
              <a:t>10</a:t>
            </a:fld>
            <a:endParaRPr lang="en-US"/>
          </a:p>
        </p:txBody>
      </p:sp>
    </p:spTree>
    <p:extLst>
      <p:ext uri="{BB962C8B-B14F-4D97-AF65-F5344CB8AC3E}">
        <p14:creationId xmlns:p14="http://schemas.microsoft.com/office/powerpoint/2010/main" val="10780308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BB7CE3-E1C9-04E4-237E-85951789B5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B2868E-494B-4471-4862-82C830CBD6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5B1FE5-426D-D9EC-DEE0-4561F27E4B13}"/>
              </a:ext>
            </a:extLst>
          </p:cNvPr>
          <p:cNvSpPr>
            <a:spLocks noGrp="1"/>
          </p:cNvSpPr>
          <p:nvPr>
            <p:ph type="body" idx="1"/>
          </p:nvPr>
        </p:nvSpPr>
        <p:spPr/>
        <p:txBody>
          <a:bodyPr/>
          <a:lstStyle/>
          <a:p>
            <a:r>
              <a:rPr lang="en-US" sz="1400" b="1" dirty="0">
                <a:highlight>
                  <a:srgbClr val="FFFF00"/>
                </a:highlight>
              </a:rPr>
              <a:t>INHERITED / CONCEALED: </a:t>
            </a:r>
            <a:r>
              <a:rPr lang="en-US" sz="1400" dirty="0">
                <a:highlight>
                  <a:srgbClr val="FFFF00"/>
                </a:highlight>
              </a:rPr>
              <a:t>"Implementation cost as quality filter" is as old as engineering. Brooks's "Mythical Man-Month" (1975) documented how reducing the cost of change increases the volume of bad changes. But prior cost reductions (better tooling, faster compilers, cloud infrastructure) were incremental. Each step gave organizations time to develop compensating practices. AI reduces implementation cost toward zero, discontinuously, across many domains simultaneously, and the outputs look like they were produced by someone who understood the problem. A faster compiler still produced code a human wrote and therefore understood. AI produces code nobody wrote and nobody fully understands. The quality filter disappears suddenly, and the replacement filter (human review of AI output) is subject to the same plausibility problem.</a:t>
            </a:r>
          </a:p>
          <a:p>
            <a:endParaRPr lang="en-US" sz="1400" dirty="0">
              <a:highlight>
                <a:srgbClr val="FFFF00"/>
              </a:highlight>
            </a:endParaRPr>
          </a:p>
          <a:p>
            <a:r>
              <a:rPr lang="en-US" sz="1400" b="1" dirty="0">
                <a:highlight>
                  <a:srgbClr val="FFFF00"/>
                </a:highlight>
              </a:rPr>
              <a:t>CORRECTED / DEEPENED: </a:t>
            </a:r>
            <a:r>
              <a:rPr lang="en-US" sz="1400" dirty="0">
                <a:highlight>
                  <a:srgbClr val="FFFF00"/>
                </a:highlight>
              </a:rPr>
              <a:t>Raad sees the mechanism clearly and names it in practitioner language that resonates. His post circulated widely. And it changed nothing structurally. The insight lives as a contrarian blog post in a discourse dominated by productivity narratives. Organizations that encounter Raad's argument can file it under "interesting dissent" without confronting whether their own metrics are subject to the same dynamic. The partial correction here is at the field level: a clear-eyed counter-case exists, is publicly available, and is absorbed by the discourse as one CEO's perspective rather than as evidence of a structural pattern. The existence of the dissenter makes the field look like it contains healthy debate, which is itself a form of concealment. The discourse can point to Raad and say "we are aware of the risks" while continuing to optimize against the proxies he identified.</a:t>
            </a:r>
          </a:p>
          <a:p>
            <a:endParaRPr lang="en-US" sz="1400" dirty="0">
              <a:highlight>
                <a:srgbClr val="FFFF00"/>
              </a:highlight>
            </a:endParaRPr>
          </a:p>
          <a:p>
            <a:r>
              <a:rPr lang="en-US" sz="1400" dirty="0">
                <a:highlight>
                  <a:srgbClr val="FFFF00"/>
                </a:highlight>
              </a:rPr>
              <a:t>Every other entry documents someone who cannot see proxy seduction, sees it too late, or naturalizes it as progress. Raad is the exception, and exceptions are analytically valuable because they help identify the conditions under which the mechanism becomes visible.</a:t>
            </a:r>
          </a:p>
          <a:p>
            <a:endParaRPr lang="en-US" sz="1400" dirty="0">
              <a:highlight>
                <a:srgbClr val="FFFF00"/>
              </a:highlight>
            </a:endParaRPr>
          </a:p>
          <a:p>
            <a:r>
              <a:rPr lang="en-US" sz="1400" dirty="0">
                <a:highlight>
                  <a:srgbClr val="FFFF00"/>
                </a:highlight>
              </a:rPr>
              <a:t>Raad runs a small engineering organization. He is close enough to the code to notice when AI-generated output looks right but is not right.</a:t>
            </a:r>
          </a:p>
          <a:p>
            <a:endParaRPr lang="en-US" sz="1400" dirty="0">
              <a:highlight>
                <a:srgbClr val="FFFF00"/>
              </a:highlight>
            </a:endParaRPr>
          </a:p>
          <a:p>
            <a:r>
              <a:rPr lang="en-US" sz="1400" b="1" dirty="0">
                <a:highlight>
                  <a:srgbClr val="FFFF00"/>
                </a:highlight>
              </a:rPr>
              <a:t>Implementation cost as quality filter: </a:t>
            </a:r>
            <a:r>
              <a:rPr lang="en-US" sz="1400" dirty="0">
                <a:highlight>
                  <a:srgbClr val="FFFF00"/>
                </a:highlight>
              </a:rPr>
              <a:t>the effort of building something was not just a cost, it was an evaluative mechanism. AI makes everything cheap to implement, so the quality filter disappears.</a:t>
            </a:r>
          </a:p>
          <a:p>
            <a:endParaRPr lang="en-US" sz="1400" dirty="0">
              <a:highlight>
                <a:srgbClr val="FFFF00"/>
              </a:highlight>
            </a:endParaRPr>
          </a:p>
          <a:p>
            <a:r>
              <a:rPr lang="en-US" sz="1400" b="1" dirty="0">
                <a:highlight>
                  <a:srgbClr val="FFFF00"/>
                </a:highlight>
              </a:rPr>
              <a:t>Craftsperson adverse selection: </a:t>
            </a:r>
            <a:r>
              <a:rPr lang="en-US" sz="1400" dirty="0">
                <a:highlight>
                  <a:srgbClr val="FFFF00"/>
                </a:highlight>
              </a:rPr>
              <a:t>this is the most consequential point. Organizations that optimize for AI-assisted speed will systematically drive out the practitioners whose judgment would detect proxy seduction. The mechanism selects for its own invisibility.</a:t>
            </a:r>
          </a:p>
          <a:p>
            <a:endParaRPr lang="en-US" sz="1400" dirty="0">
              <a:highlight>
                <a:srgbClr val="FFFF00"/>
              </a:highlight>
            </a:endParaRPr>
          </a:p>
          <a:p>
            <a:r>
              <a:rPr lang="en-US" sz="1400" b="1" dirty="0">
                <a:highlight>
                  <a:srgbClr val="FFFF00"/>
                </a:highlight>
              </a:rPr>
              <a:t>Bottleneck displacement: </a:t>
            </a:r>
            <a:r>
              <a:rPr lang="en-US" sz="1400" dirty="0">
                <a:highlight>
                  <a:srgbClr val="FFFF00"/>
                </a:highlight>
              </a:rPr>
              <a:t>the organization can produce more code than it can assess. This is the organizational version of the bottomless bowl.</a:t>
            </a:r>
          </a:p>
          <a:p>
            <a:endParaRPr lang="en-US" sz="1400" dirty="0">
              <a:highlight>
                <a:srgbClr val="FFFF00"/>
              </a:highlight>
            </a:endParaRPr>
          </a:p>
          <a:p>
            <a:r>
              <a:rPr lang="en-US" sz="1400" dirty="0">
                <a:highlight>
                  <a:srgbClr val="FFFF00"/>
                </a:highlight>
              </a:rPr>
              <a:t>For the PSF paper, Raad's counter-case raises a boundary condition question: does proxy seduction require organizational distance between the evaluator and the work? If so, that has implications for which organizational structures are most vulnerable.</a:t>
            </a:r>
          </a:p>
        </p:txBody>
      </p:sp>
      <p:sp>
        <p:nvSpPr>
          <p:cNvPr id="4" name="Slide Number Placeholder 3">
            <a:extLst>
              <a:ext uri="{FF2B5EF4-FFF2-40B4-BE49-F238E27FC236}">
                <a16:creationId xmlns:a16="http://schemas.microsoft.com/office/drawing/2014/main" id="{F9C11FD5-2434-3803-9FFA-7D12B1028F4B}"/>
              </a:ext>
            </a:extLst>
          </p:cNvPr>
          <p:cNvSpPr>
            <a:spLocks noGrp="1"/>
          </p:cNvSpPr>
          <p:nvPr>
            <p:ph type="sldNum" sz="quarter" idx="5"/>
          </p:nvPr>
        </p:nvSpPr>
        <p:spPr/>
        <p:txBody>
          <a:bodyPr/>
          <a:lstStyle/>
          <a:p>
            <a:fld id="{A4C73DFE-B542-194D-9FFE-6C6E8340E459}" type="slidenum">
              <a:rPr lang="en-US" smtClean="0"/>
              <a:t>11</a:t>
            </a:fld>
            <a:endParaRPr lang="en-US"/>
          </a:p>
        </p:txBody>
      </p:sp>
    </p:spTree>
    <p:extLst>
      <p:ext uri="{BB962C8B-B14F-4D97-AF65-F5344CB8AC3E}">
        <p14:creationId xmlns:p14="http://schemas.microsoft.com/office/powerpoint/2010/main" val="34914306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note: the field notes show PSF happening. These next slides show what happens when smart people look at the same evidence and reach explanations that fall short.</a:t>
            </a:r>
          </a:p>
          <a:p>
            <a:endParaRPr lang="en-US" dirty="0"/>
          </a:p>
          <a:p>
            <a:r>
              <a:rPr lang="en-US" dirty="0"/>
              <a:t>These are not straw men. Each produces findings that directly demonstrate PSF dynamics. Each framework misses what its own data shows. The purpose is to demonstrate that the same evidence supports a deeper mechanism. Same data, better explanation.</a:t>
            </a:r>
          </a:p>
          <a:p>
            <a:endParaRPr lang="en-US" dirty="0"/>
          </a:p>
          <a:p>
            <a:r>
              <a:rPr lang="en-US" dirty="0"/>
              <a:t>The two-beat applies to foils in a different register. The "Inherited" line is the theoretical tradition each foil draws from. The "Concealed" line is the evaluative capacity erosion that each tradition's assumptions prevent it from seeing.</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06137-172F-6AD4-D67C-D4EA058456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D21888-3DB8-737C-5998-88ECAAE70A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3261EB-6759-45D2-CF84-D24EED380220}"/>
              </a:ext>
            </a:extLst>
          </p:cNvPr>
          <p:cNvSpPr>
            <a:spLocks noGrp="1"/>
          </p:cNvSpPr>
          <p:nvPr>
            <p:ph type="body" idx="1"/>
          </p:nvPr>
        </p:nvSpPr>
        <p:spPr/>
        <p:txBody>
          <a:bodyPr/>
          <a:lstStyle/>
          <a:p>
            <a:r>
              <a:rPr lang="en-US" sz="1400" b="1" dirty="0">
                <a:highlight>
                  <a:srgbClr val="FFFF00"/>
                </a:highlight>
              </a:rPr>
              <a:t>INHERITED / CONCEALED: </a:t>
            </a:r>
            <a:r>
              <a:rPr lang="en-US" sz="1400" dirty="0">
                <a:highlight>
                  <a:srgbClr val="FFFF00"/>
                </a:highlight>
              </a:rPr>
              <a:t>Delegation theory and management-as-supervision are well established. Principal-agent theory, span-of-control research, and quality management systems all address the same problem: how do you maintain quality when you are not doing the work yourself? But prior delegation involved delegating to agents whose output was legibly different from your own. A manager reviewing a junior employee's code could see the junior's reasoning, ask questions, and assess understanding. AI delegation produces outputs indistinguishable in form from expert output. The manager reviewing AI-generated analysis encounters something that reads like senior work. The cues that previously signaled "this needs closer scrutiny" (junior-level phrasing, tentative conclusions, visible reasoning gaps) are absent. The delegation looks successful because the output looks expert, and the manager's ability to distinguish between "looks expert" and "is expert" is exactly what erodes through the delegation.</a:t>
            </a:r>
          </a:p>
          <a:p>
            <a:endParaRPr lang="en-US" sz="1400" dirty="0">
              <a:highlight>
                <a:srgbClr val="FFFF00"/>
              </a:highlight>
            </a:endParaRPr>
          </a:p>
          <a:p>
            <a:r>
              <a:rPr lang="en-US" sz="1400" b="1" dirty="0">
                <a:highlight>
                  <a:srgbClr val="FFFF00"/>
                </a:highlight>
              </a:rPr>
              <a:t>CORRECTED / DEEPENED: </a:t>
            </a:r>
            <a:r>
              <a:rPr lang="en-US" sz="1400" dirty="0">
                <a:highlight>
                  <a:srgbClr val="FFFF00"/>
                </a:highlight>
              </a:rPr>
              <a:t>Mollick is not naive about the risks. He identifies the jagged frontier, warns about blind spots, advises caution on complex tasks. That awareness makes his framework harder to challenge, because it sounds calibrated rather than promotional. But the prescription ("learn to manage AI better, develop delegation judgment") assumes the very capacity PSF predicts is degrading. The manager who delegates more to AI in order to learn where AI fails is practicing less of the substantive work that would let them detect the failures. The partial correction (acknowledging the jagged frontier) deepens concealment because it makes the delegation framework sound self-aware while leaving the core assumption (stable evaluative capacity in the delegator) intact. The better Mollick's caveats get, the harder it becomes to see that caveats cannot substitute for the judgment that doing the work develops.</a:t>
            </a:r>
          </a:p>
          <a:p>
            <a:r>
              <a:rPr lang="en-US" sz="1400" dirty="0">
                <a:highlight>
                  <a:srgbClr val="FFFF00"/>
                </a:highlight>
              </a:rPr>
              <a:t>This slide shows PSF happening to the expert analyzing it.</a:t>
            </a:r>
          </a:p>
          <a:p>
            <a:endParaRPr lang="en-US" sz="1400" dirty="0">
              <a:highlight>
                <a:srgbClr val="FFFF00"/>
              </a:highlight>
            </a:endParaRPr>
          </a:p>
          <a:p>
            <a:r>
              <a:rPr lang="en-US" sz="1400" dirty="0">
                <a:highlight>
                  <a:srgbClr val="FFFF00"/>
                </a:highlight>
              </a:rPr>
              <a:t>Mollick is the most influential academic voice on AI productivity. His recommendations are widely adopted. He is thoughtful, empirically grounded, and genuinely trying to help.</a:t>
            </a:r>
          </a:p>
          <a:p>
            <a:r>
              <a:rPr lang="en-US" sz="1400" dirty="0">
                <a:highlight>
                  <a:srgbClr val="FFFF00"/>
                </a:highlight>
              </a:rPr>
              <a:t>The problem: his own data demonstrates what his framework cannot explain. The jagged frontier study found AI-assisted consultants performed better on straightforward tasks and worse on complex tasks. Crucially, they could not reliably distinguish between the two categories. That is proxy seduction at the task level.</a:t>
            </a:r>
          </a:p>
          <a:p>
            <a:endParaRPr lang="en-US" sz="1400" dirty="0">
              <a:highlight>
                <a:srgbClr val="FFFF00"/>
              </a:highlight>
            </a:endParaRPr>
          </a:p>
          <a:p>
            <a:r>
              <a:rPr lang="en-US" sz="1400" dirty="0">
                <a:highlight>
                  <a:srgbClr val="FFFF00"/>
                </a:highlight>
              </a:rPr>
              <a:t>The variance compression deepens the picture. Average performance improves. But top performers declined, bottom improved, everyone converged toward the mean. The organization that reads the aggregate sees productivity. The one that looks at distribution sees capability loss at the top.</a:t>
            </a:r>
          </a:p>
          <a:p>
            <a:endParaRPr lang="en-US" sz="1400" dirty="0">
              <a:highlight>
                <a:srgbClr val="FFFF00"/>
              </a:highlight>
            </a:endParaRPr>
          </a:p>
          <a:p>
            <a:r>
              <a:rPr lang="en-US" sz="1400" b="1" i="1" dirty="0">
                <a:highlight>
                  <a:srgbClr val="FFFF00"/>
                </a:highlight>
              </a:rPr>
              <a:t>Mollick's prescription (better management) assumes the manager can assess AI output accurately. His data shows they cannot. The expert's framework reproduces the assumption his evidence undermines.</a:t>
            </a:r>
          </a:p>
          <a:p>
            <a:endParaRPr lang="en-US" sz="1400" dirty="0">
              <a:highlight>
                <a:srgbClr val="FFFF00"/>
              </a:highlight>
            </a:endParaRPr>
          </a:p>
          <a:p>
            <a:r>
              <a:rPr lang="en-US" sz="1400" dirty="0">
                <a:highlight>
                  <a:srgbClr val="FFFF00"/>
                </a:highlight>
              </a:rPr>
              <a:t>For the PSF paper, Mollick is the most important foil because positioning against him is positioning against the strongest available alternative. Same evidence, deeper mechanism.</a:t>
            </a:r>
          </a:p>
        </p:txBody>
      </p:sp>
      <p:sp>
        <p:nvSpPr>
          <p:cNvPr id="4" name="Slide Number Placeholder 3">
            <a:extLst>
              <a:ext uri="{FF2B5EF4-FFF2-40B4-BE49-F238E27FC236}">
                <a16:creationId xmlns:a16="http://schemas.microsoft.com/office/drawing/2014/main" id="{F00B1518-2D57-A7DD-0F2F-7A0291881577}"/>
              </a:ext>
            </a:extLst>
          </p:cNvPr>
          <p:cNvSpPr>
            <a:spLocks noGrp="1"/>
          </p:cNvSpPr>
          <p:nvPr>
            <p:ph type="sldNum" sz="quarter" idx="5"/>
          </p:nvPr>
        </p:nvSpPr>
        <p:spPr/>
        <p:txBody>
          <a:bodyPr/>
          <a:lstStyle/>
          <a:p>
            <a:fld id="{A4C73DFE-B542-194D-9FFE-6C6E8340E459}" type="slidenum">
              <a:rPr lang="en-US" smtClean="0"/>
              <a:t>13</a:t>
            </a:fld>
            <a:endParaRPr lang="en-US"/>
          </a:p>
        </p:txBody>
      </p:sp>
    </p:spTree>
    <p:extLst>
      <p:ext uri="{BB962C8B-B14F-4D97-AF65-F5344CB8AC3E}">
        <p14:creationId xmlns:p14="http://schemas.microsoft.com/office/powerpoint/2010/main" val="14818203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FB6BDF-C059-81C4-5B9E-EC04F8D3EB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F0AEC0-794F-C840-DF07-D8FE8529D4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20C0E9-6351-A44F-624F-01CDE3D6483E}"/>
              </a:ext>
            </a:extLst>
          </p:cNvPr>
          <p:cNvSpPr>
            <a:spLocks noGrp="1"/>
          </p:cNvSpPr>
          <p:nvPr>
            <p:ph type="body" idx="1"/>
          </p:nvPr>
        </p:nvSpPr>
        <p:spPr/>
        <p:txBody>
          <a:bodyPr/>
          <a:lstStyle/>
          <a:p>
            <a:r>
              <a:rPr lang="en-US" sz="1400" b="1" dirty="0">
                <a:highlight>
                  <a:srgbClr val="FFFF00"/>
                </a:highlight>
              </a:rPr>
              <a:t>INHERITED / CONCEALED: </a:t>
            </a:r>
            <a:r>
              <a:rPr lang="en-US" sz="1400" dirty="0">
                <a:highlight>
                  <a:srgbClr val="FFFF00"/>
                </a:highlight>
              </a:rPr>
              <a:t>Worker resistance to technology has a long history, and SDT has been applied to it for decades. The Luddites were responding to real economic threats, and they could name what they were losing. Prior resistance had a vocabulary: deskilling, displacement, loss of craft autonomy. AI resistance is often inarticulate because the thing being lost (evaluative capacity) is not something practitioners have language for. A developer sabotaging an AI tool is registering that outputs violate criteria they can feel but cannot name. The resistance is an evaluative signal the organizational vocabulary cannot carry, which is why it leaks through behavior rather than through legitimate channels.</a:t>
            </a:r>
          </a:p>
          <a:p>
            <a:endParaRPr lang="en-US" sz="1400" dirty="0">
              <a:highlight>
                <a:srgbClr val="FFFF00"/>
              </a:highlight>
            </a:endParaRPr>
          </a:p>
          <a:p>
            <a:r>
              <a:rPr lang="en-US" sz="1400" b="1" dirty="0">
                <a:highlight>
                  <a:srgbClr val="FFFF00"/>
                </a:highlight>
              </a:rPr>
              <a:t>CORRECTED / DEEPENED: </a:t>
            </a:r>
            <a:r>
              <a:rPr lang="en-US" sz="1400" dirty="0">
                <a:highlight>
                  <a:srgbClr val="FFFF00"/>
                </a:highlight>
              </a:rPr>
              <a:t>The research itself is the partial correction. Hermann, Puntoni, and </a:t>
            </a:r>
            <a:r>
              <a:rPr lang="en-US" sz="1400" dirty="0" err="1">
                <a:highlight>
                  <a:srgbClr val="FFFF00"/>
                </a:highlight>
              </a:rPr>
              <a:t>Morewedge</a:t>
            </a:r>
            <a:r>
              <a:rPr lang="en-US" sz="1400" dirty="0">
                <a:highlight>
                  <a:srgbClr val="FFFF00"/>
                </a:highlight>
              </a:rPr>
              <a:t> have surfaced data that most organizations never see: the scale of sabotage, the scale of shadow usage, the gap between leaders and workers. That visibility is genuine and valuable. But the SDT framing routes the signal into a familiar diagnostic channel (psychological needs, change management) before it can reach the evaluative question PSF asks. The better the research, the faster the misrouting happens, because high-quality data inside a wrong framework is more persuasive than no data at all. An organization that reads the HBR piece will invest in better communication, better onboarding, better psychological safety around AI tools. All of which will reduce resistance (the symptom) while leaving evaluative capacity erosion (the mechanism) not just unaddressed but harder to surface, because the organization now has evidence it took the problem seriously.</a:t>
            </a:r>
          </a:p>
          <a:p>
            <a:endParaRPr lang="en-US" sz="1400" dirty="0">
              <a:highlight>
                <a:srgbClr val="FFFF00"/>
              </a:highlight>
            </a:endParaRPr>
          </a:p>
          <a:p>
            <a:r>
              <a:rPr lang="en-US" sz="1400" dirty="0">
                <a:highlight>
                  <a:srgbClr val="FFFF00"/>
                </a:highlight>
              </a:rPr>
              <a:t>This is the strongest foil because the data is so good and the interpretive gap is so visible.</a:t>
            </a:r>
          </a:p>
          <a:p>
            <a:endParaRPr lang="en-US" sz="1400" dirty="0">
              <a:highlight>
                <a:srgbClr val="FFFF00"/>
              </a:highlight>
            </a:endParaRPr>
          </a:p>
          <a:p>
            <a:r>
              <a:rPr lang="en-US" sz="1400" dirty="0">
                <a:highlight>
                  <a:srgbClr val="FFFF00"/>
                </a:highlight>
              </a:rPr>
              <a:t>Start with the numbers. 31% sabotage, 54% shadow usage, 34-point leader-worker usage gap. These are not marginal findings. This is organizations in evaluative crisis, and the HBR framing entirely misreads what the crisis is about.</a:t>
            </a:r>
          </a:p>
          <a:p>
            <a:endParaRPr lang="en-US" sz="1400" dirty="0">
              <a:highlight>
                <a:srgbClr val="FFFF00"/>
              </a:highlight>
            </a:endParaRPr>
          </a:p>
          <a:p>
            <a:r>
              <a:rPr lang="en-US" sz="1400" dirty="0">
                <a:highlight>
                  <a:srgbClr val="FFFF00"/>
                </a:highlight>
              </a:rPr>
              <a:t>The SDT interpretation: workers resist because their psychological needs are threatened. Prescription: address the needs.</a:t>
            </a:r>
          </a:p>
          <a:p>
            <a:endParaRPr lang="en-US" sz="1400" dirty="0">
              <a:highlight>
                <a:srgbClr val="FFFF00"/>
              </a:highlight>
            </a:endParaRPr>
          </a:p>
          <a:p>
            <a:r>
              <a:rPr lang="en-US" sz="1400" dirty="0">
                <a:highlight>
                  <a:srgbClr val="FFFF00"/>
                </a:highlight>
              </a:rPr>
              <a:t>The PSF interpretation: the resistance is not about feelings. It is about evaluative capacity. The 31% who sabotage are practitioners whose judgment registers that something is wrong, but who lack the vocabulary to express the concern in terms management can hear. The sabotage is the evaluative signal leaking out through behavior because it cannot travel through legitimate channels.</a:t>
            </a:r>
          </a:p>
          <a:p>
            <a:endParaRPr lang="en-US" sz="1400" dirty="0">
              <a:highlight>
                <a:srgbClr val="FFFF00"/>
              </a:highlight>
            </a:endParaRPr>
          </a:p>
          <a:p>
            <a:r>
              <a:rPr lang="en-US" sz="1400" dirty="0">
                <a:highlight>
                  <a:srgbClr val="FFFF00"/>
                </a:highlight>
              </a:rPr>
              <a:t>The 54% shadow usage is the mirror image. These practitioners have been seduced by the proxy.</a:t>
            </a:r>
          </a:p>
          <a:p>
            <a:endParaRPr lang="en-US" sz="1400" dirty="0">
              <a:highlight>
                <a:srgbClr val="FFFF00"/>
              </a:highlight>
            </a:endParaRPr>
          </a:p>
          <a:p>
            <a:r>
              <a:rPr lang="en-US" sz="1400" dirty="0">
                <a:highlight>
                  <a:srgbClr val="FFFF00"/>
                </a:highlight>
              </a:rPr>
              <a:t>The 85/51 gap is proxy seduction operating across hierarchy. Leaders evaluate through proxies. Workers encounter the gap firsthand. The gap is not a communication problem. It is structural.</a:t>
            </a:r>
          </a:p>
          <a:p>
            <a:r>
              <a:rPr lang="en-US" sz="1400" dirty="0">
                <a:highlight>
                  <a:srgbClr val="FFFF00"/>
                </a:highlight>
              </a:rPr>
              <a:t>For the PSF paper, this positions the framework against SDT. If you follow the SDT prescription and the real problem is proxy seduction, you will reduce resistance while accelerating the underlying evaluative degradation. You will solve the symptom and deepen the disease.</a:t>
            </a:r>
          </a:p>
        </p:txBody>
      </p:sp>
      <p:sp>
        <p:nvSpPr>
          <p:cNvPr id="4" name="Slide Number Placeholder 3">
            <a:extLst>
              <a:ext uri="{FF2B5EF4-FFF2-40B4-BE49-F238E27FC236}">
                <a16:creationId xmlns:a16="http://schemas.microsoft.com/office/drawing/2014/main" id="{3055DB54-1B0A-943D-1FC8-4815E9B14082}"/>
              </a:ext>
            </a:extLst>
          </p:cNvPr>
          <p:cNvSpPr>
            <a:spLocks noGrp="1"/>
          </p:cNvSpPr>
          <p:nvPr>
            <p:ph type="sldNum" sz="quarter" idx="5"/>
          </p:nvPr>
        </p:nvSpPr>
        <p:spPr/>
        <p:txBody>
          <a:bodyPr/>
          <a:lstStyle/>
          <a:p>
            <a:fld id="{A4C73DFE-B542-194D-9FFE-6C6E8340E459}" type="slidenum">
              <a:rPr lang="en-US" smtClean="0"/>
              <a:t>14</a:t>
            </a:fld>
            <a:endParaRPr lang="en-US"/>
          </a:p>
        </p:txBody>
      </p:sp>
    </p:spTree>
    <p:extLst>
      <p:ext uri="{BB962C8B-B14F-4D97-AF65-F5344CB8AC3E}">
        <p14:creationId xmlns:p14="http://schemas.microsoft.com/office/powerpoint/2010/main" val="35956677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248A1-F8E3-3C62-9A10-6A2F21EEC2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CAFE6A-FD9E-A1DA-F118-3B78A75C2A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2F7D63-C648-374C-4480-AE16FCCCC0DD}"/>
              </a:ext>
            </a:extLst>
          </p:cNvPr>
          <p:cNvSpPr>
            <a:spLocks noGrp="1"/>
          </p:cNvSpPr>
          <p:nvPr>
            <p:ph type="body" idx="1"/>
          </p:nvPr>
        </p:nvSpPr>
        <p:spPr/>
        <p:txBody>
          <a:bodyPr/>
          <a:lstStyle/>
          <a:p>
            <a:r>
              <a:rPr lang="en-US" sz="1400" b="1" dirty="0">
                <a:highlight>
                  <a:srgbClr val="FFFF00"/>
                </a:highlight>
              </a:rPr>
              <a:t>INHERITED / CONCEALED: </a:t>
            </a:r>
            <a:r>
              <a:rPr lang="en-US" sz="1400" dirty="0">
                <a:highlight>
                  <a:srgbClr val="FFFF00"/>
                </a:highlight>
              </a:rPr>
              <a:t>Enterprise software has always struggled with the gap between enthusiasm and sustained adoption. Gartner's hype cycle, "shelfware," and ROI justification difficulties all predate AI. But prior shelfware was visible non-adoption: the license went unused. AI creates a novel intermediate state where the tool is used, practitioners report loving it, and nobody can demonstrate criterion-level value. Felt helpfulness (the proxy) and demonstrable value (the criterion) have decoupled, and the felt helpfulness masks the decoupling. This is invisible non-value, not visible non-adoption.</a:t>
            </a:r>
            <a:br>
              <a:rPr lang="en-US" sz="1400" dirty="0">
                <a:highlight>
                  <a:srgbClr val="FFFF00"/>
                </a:highlight>
              </a:rPr>
            </a:br>
            <a:endParaRPr lang="en-US" sz="1400" b="1" dirty="0">
              <a:highlight>
                <a:srgbClr val="FFFF00"/>
              </a:highlight>
            </a:endParaRPr>
          </a:p>
          <a:p>
            <a:r>
              <a:rPr lang="en-US" sz="1400" b="1" dirty="0">
                <a:highlight>
                  <a:srgbClr val="FFFF00"/>
                </a:highlight>
              </a:rPr>
              <a:t>CORRECTED / DEEPENED: </a:t>
            </a:r>
            <a:r>
              <a:rPr lang="en-US" sz="1400" dirty="0">
                <a:highlight>
                  <a:srgbClr val="FFFF00"/>
                </a:highlight>
              </a:rPr>
              <a:t>The 90% who "would fight to keep access" despite 57% engagement decline are not uncritically enthusiastic. Many acknowledge the tool is hard to integrate, that results are uneven, that it works better for some tasks than others. That sounds like calibrated assessment. It is the METR pattern at consumer scale: the slight downward revision from initial excitement to "it's useful but imperfect" feels like learning from experience. But the 57% engagement decline and the 3.3% paid conversion rate tell the criterion-level story. The partial correction makes the proxy-criterion gap harder to surface, because the user who says "it's not perfect but I'd fight to keep it" sounds more credible than the user who says "it's revolutionary," while being equally unable to point to measurable organizational value.</a:t>
            </a:r>
          </a:p>
          <a:p>
            <a:endParaRPr lang="en-US" sz="1400" dirty="0">
              <a:highlight>
                <a:srgbClr val="FFFF00"/>
              </a:highlight>
            </a:endParaRPr>
          </a:p>
          <a:p>
            <a:r>
              <a:rPr lang="en-US" sz="1400" dirty="0">
                <a:highlight>
                  <a:srgbClr val="FFFF00"/>
                </a:highlight>
              </a:rPr>
              <a:t>The headline numbers: M365 Copilot is available to over 450 million seats. Only 3.3% have converted to paid. Market share dropped 39% in six months. Only 6% of enterprises moved beyond pilot.</a:t>
            </a:r>
          </a:p>
          <a:p>
            <a:endParaRPr lang="en-US" sz="1400" dirty="0">
              <a:highlight>
                <a:srgbClr val="FFFF00"/>
              </a:highlight>
            </a:endParaRPr>
          </a:p>
          <a:p>
            <a:r>
              <a:rPr lang="en-US" sz="1400" dirty="0">
                <a:highlight>
                  <a:srgbClr val="FFFF00"/>
                </a:highlight>
              </a:rPr>
              <a:t>The most PSF-relevant finding: 90% would fight to retain access. Yet 57% report engagement declines quickly. This is proxy seduction compressed into a single user journey. The initial experience is seductive. The sustained experience reveals the gap between proxy (perceived helpfulness) and criterion (does this change how well I do my job?).</a:t>
            </a:r>
          </a:p>
          <a:p>
            <a:r>
              <a:rPr lang="en-US" sz="1400" dirty="0">
                <a:highlight>
                  <a:srgbClr val="FFFF00"/>
                </a:highlight>
              </a:rPr>
              <a:t>The industry explanation: adoption problem. Better training, better change management.</a:t>
            </a:r>
          </a:p>
          <a:p>
            <a:endParaRPr lang="en-US" sz="1400" dirty="0">
              <a:highlight>
                <a:srgbClr val="FFFF00"/>
              </a:highlight>
            </a:endParaRPr>
          </a:p>
          <a:p>
            <a:r>
              <a:rPr lang="en-US" sz="1400" dirty="0">
                <a:highlight>
                  <a:srgbClr val="FFFF00"/>
                </a:highlight>
              </a:rPr>
              <a:t>PSF reads it differently. The low adoption rate is evidence that at scale, proxy metrics are insufficient to sustain engagement once novelty wears off.</a:t>
            </a:r>
          </a:p>
          <a:p>
            <a:endParaRPr lang="en-US" sz="1400" dirty="0">
              <a:highlight>
                <a:srgbClr val="FFFF00"/>
              </a:highlight>
            </a:endParaRPr>
          </a:p>
          <a:p>
            <a:r>
              <a:rPr lang="en-US" sz="1400" dirty="0">
                <a:highlight>
                  <a:srgbClr val="FFFF00"/>
                </a:highlight>
              </a:rPr>
              <a:t>Microsoft's strategic response is the most revealing PSF detail. When the human in the loop does not produce the metrics, the solution is to remove the human. This is the Amodei centaur problem at the vendor level.</a:t>
            </a:r>
          </a:p>
        </p:txBody>
      </p:sp>
      <p:sp>
        <p:nvSpPr>
          <p:cNvPr id="4" name="Slide Number Placeholder 3">
            <a:extLst>
              <a:ext uri="{FF2B5EF4-FFF2-40B4-BE49-F238E27FC236}">
                <a16:creationId xmlns:a16="http://schemas.microsoft.com/office/drawing/2014/main" id="{82FFDC8C-CAA5-61F9-9BD8-6E7F9E7C64F4}"/>
              </a:ext>
            </a:extLst>
          </p:cNvPr>
          <p:cNvSpPr>
            <a:spLocks noGrp="1"/>
          </p:cNvSpPr>
          <p:nvPr>
            <p:ph type="sldNum" sz="quarter" idx="5"/>
          </p:nvPr>
        </p:nvSpPr>
        <p:spPr/>
        <p:txBody>
          <a:bodyPr/>
          <a:lstStyle/>
          <a:p>
            <a:fld id="{A4C73DFE-B542-194D-9FFE-6C6E8340E459}" type="slidenum">
              <a:rPr lang="en-US" smtClean="0"/>
              <a:t>15</a:t>
            </a:fld>
            <a:endParaRPr lang="en-US"/>
          </a:p>
        </p:txBody>
      </p:sp>
    </p:spTree>
    <p:extLst>
      <p:ext uri="{BB962C8B-B14F-4D97-AF65-F5344CB8AC3E}">
        <p14:creationId xmlns:p14="http://schemas.microsoft.com/office/powerpoint/2010/main" val="27677822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9A818-F08B-8C62-E605-D01C03FBD0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2EC7B9-CBDD-53FF-4BB0-5D1524DF7B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DBB461-6ACB-0544-E4D4-6FF7C84264F3}"/>
              </a:ext>
            </a:extLst>
          </p:cNvPr>
          <p:cNvSpPr>
            <a:spLocks noGrp="1"/>
          </p:cNvSpPr>
          <p:nvPr>
            <p:ph type="body" idx="1"/>
          </p:nvPr>
        </p:nvSpPr>
        <p:spPr/>
        <p:txBody>
          <a:bodyPr/>
          <a:lstStyle/>
          <a:p>
            <a:r>
              <a:rPr lang="en-US" sz="1400" b="1" dirty="0">
                <a:highlight>
                  <a:srgbClr val="FFFF00"/>
                </a:highlight>
              </a:rPr>
              <a:t>INHERITED / CONCEALED: </a:t>
            </a:r>
            <a:r>
              <a:rPr lang="en-US" sz="1400" dirty="0">
                <a:highlight>
                  <a:srgbClr val="FFFF00"/>
                </a:highlight>
              </a:rPr>
              <a:t>Labor market measurement has always struggled with the gap between automation potential and actual workforce impact. The Frey and Osborne (2013) tradition documented this for a decade. But prior measures (routine task intensity, computerization probability) measured whether a task could be mechanized, and the gap was understood as implementation cost. Anthropic's "observed exposure" closes the implementation gap but opens a new one: it measures whether AI is doing the task without measuring whether human evaluative capacity is eroding through the collaboration. The blind spot has moved, not disappeared.</a:t>
            </a:r>
          </a:p>
          <a:p>
            <a:endParaRPr lang="en-US" sz="1400" dirty="0">
              <a:highlight>
                <a:srgbClr val="FFFF00"/>
              </a:highlight>
            </a:endParaRPr>
          </a:p>
          <a:p>
            <a:r>
              <a:rPr lang="en-US" sz="1400" b="1" dirty="0">
                <a:highlight>
                  <a:srgbClr val="FFFF00"/>
                </a:highlight>
              </a:rPr>
              <a:t>CORRECTED / DEEPENED: </a:t>
            </a:r>
            <a:r>
              <a:rPr lang="en-US" sz="1400" dirty="0">
                <a:highlight>
                  <a:srgbClr val="FFFF00"/>
                </a:highlight>
              </a:rPr>
              <a:t>Anthropic's "observed exposure" metric is a genuine methodological advance. It moves past Frey and Osborne's purely theoretical automation potential to measure what AI is actually doing in practice. That improvement makes the measure more credible and harder to challenge. But the correction lands on the wrong dimension. The gap between capability and usage is now visible. The gap between usage and evaluative capacity erosion is not. The blind spot did not disappear. It migrated from "can AI do this task?" to "what happens to human judgment when AI does this task?" The improved instrument makes the remaining blind spot harder to name, because the measurement now looks sophisticated enough to be comprehensive.</a:t>
            </a:r>
          </a:p>
          <a:p>
            <a:r>
              <a:rPr lang="en-US" sz="1400" dirty="0">
                <a:highlight>
                  <a:srgbClr val="FFFF00"/>
                </a:highlight>
              </a:rPr>
              <a:t>This is a reserve slide. Use if the audience includes researchers or if conversation turns to measurement methodology.</a:t>
            </a:r>
          </a:p>
          <a:p>
            <a:endParaRPr lang="en-US" sz="1400" dirty="0">
              <a:highlight>
                <a:srgbClr val="FFFF00"/>
              </a:highlight>
            </a:endParaRPr>
          </a:p>
          <a:p>
            <a:r>
              <a:rPr lang="en-US" sz="1400" dirty="0">
                <a:highlight>
                  <a:srgbClr val="FFFF00"/>
                </a:highlight>
              </a:rPr>
              <a:t>The headline finding, 94% theoretical vs. 33% actual in computing, is presented as reassuring. From a PSF perspective, the gap is the interesting signal. The tasks not yet automated may be precisely where human judgment is still required and where removing it would be most consequential.</a:t>
            </a:r>
          </a:p>
          <a:p>
            <a:endParaRPr lang="en-US" sz="1400" dirty="0">
              <a:highlight>
                <a:srgbClr val="FFFF00"/>
              </a:highlight>
            </a:endParaRPr>
          </a:p>
          <a:p>
            <a:r>
              <a:rPr lang="en-US" sz="1400" dirty="0">
                <a:highlight>
                  <a:srgbClr val="FFFF00"/>
                </a:highlight>
              </a:rPr>
              <a:t>The 14% hiring drop for young workers is the most PSF-relevant finding. Not mass unemployment. A quiet contraction of the entry point where evaluative judgment develops. If junior roles are where practitioners build supervisory judgment, closing that pipeline accelerates centaur degradation.</a:t>
            </a:r>
          </a:p>
          <a:p>
            <a:endParaRPr lang="en-US" sz="1400" dirty="0">
              <a:highlight>
                <a:srgbClr val="FFFF00"/>
              </a:highlight>
            </a:endParaRPr>
          </a:p>
          <a:p>
            <a:r>
              <a:rPr lang="en-US" sz="1400" dirty="0">
                <a:highlight>
                  <a:srgbClr val="FFFF00"/>
                </a:highlight>
              </a:rPr>
              <a:t>The meta-point: Anthropic's measurement tool is itself subject to proxy seduction. "Observed exposure" measures the proxy (task coverage) and misses the criterion (evaluative capacity). The company that built the AI cannot see what its own product does to judgment, and the tool they built to look cannot see it either.</a:t>
            </a:r>
          </a:p>
          <a:p>
            <a:endParaRPr lang="en-US" sz="1400" dirty="0">
              <a:highlight>
                <a:srgbClr val="FFFF00"/>
              </a:highlight>
            </a:endParaRPr>
          </a:p>
        </p:txBody>
      </p:sp>
      <p:sp>
        <p:nvSpPr>
          <p:cNvPr id="4" name="Slide Number Placeholder 3">
            <a:extLst>
              <a:ext uri="{FF2B5EF4-FFF2-40B4-BE49-F238E27FC236}">
                <a16:creationId xmlns:a16="http://schemas.microsoft.com/office/drawing/2014/main" id="{B3318F3F-B6E8-DDEA-1A19-B9BB89A5E00A}"/>
              </a:ext>
            </a:extLst>
          </p:cNvPr>
          <p:cNvSpPr>
            <a:spLocks noGrp="1"/>
          </p:cNvSpPr>
          <p:nvPr>
            <p:ph type="sldNum" sz="quarter" idx="5"/>
          </p:nvPr>
        </p:nvSpPr>
        <p:spPr/>
        <p:txBody>
          <a:bodyPr/>
          <a:lstStyle/>
          <a:p>
            <a:fld id="{A4C73DFE-B542-194D-9FFE-6C6E8340E459}" type="slidenum">
              <a:rPr lang="en-US" smtClean="0"/>
              <a:t>16</a:t>
            </a:fld>
            <a:endParaRPr lang="en-US"/>
          </a:p>
        </p:txBody>
      </p:sp>
    </p:spTree>
    <p:extLst>
      <p:ext uri="{BB962C8B-B14F-4D97-AF65-F5344CB8AC3E}">
        <p14:creationId xmlns:p14="http://schemas.microsoft.com/office/powerpoint/2010/main" val="40920846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section collects all sources cited on slide faces and in speaker notes. Slide-face sources are the primary evidence discussed with the audience. Speaker-notes sources provide theoretical grounding and contextual references the presenter may draw on during discussion.</a:t>
            </a:r>
            <a:br>
              <a:rPr lang="en-US" dirty="0"/>
            </a:br>
            <a:endParaRPr lang="en-US" dirty="0"/>
          </a:p>
          <a:p>
            <a:r>
              <a:rPr lang="en-US" i="1" dirty="0"/>
              <a:t>PSF Field Notes document real-world instances of proxy seduction. They are not evidence for the AMR paper but illustrations that concretize the theory for broader audiences and provide texture for empirical phase design.</a:t>
            </a:r>
          </a:p>
          <a:p>
            <a:endParaRPr lang="en-US" dirty="0"/>
          </a:p>
          <a:p>
            <a:r>
              <a:rPr lang="en-US" i="1" dirty="0"/>
              <a:t>The two-beat structure (Inherited / Concealed) appears on every slide face. The problem is not new. The self-concealing property is. Prior automation left a visible seam between mechanical output and human judgment. AI dissolves that seam. That dissolution is the PSF-specific contribution.</a:t>
            </a:r>
          </a:p>
          <a:p>
            <a:endParaRPr lang="en-US" dirty="0"/>
          </a:p>
          <a:p>
            <a:r>
              <a:rPr lang="en-US" i="1" dirty="0"/>
              <a:t>The partial self-correction theme (Corrected / Deepened, appearing on Slides 2, 3, 4, 5, 6, 7, 9, 10, 11, 13, 14, 15, and 16) is a cross-cutting insight: partial correction deepens concealment rather than resolving it. The slight downward revision, the candid acknowledgment of risk, the tempered enthusiasm all make the evaluator sound calibrated while the proxy-criterion gap remains largely intact. </a:t>
            </a:r>
          </a:p>
          <a:p>
            <a:endParaRPr lang="en-US" i="1" dirty="0"/>
          </a:p>
          <a:p>
            <a:r>
              <a:rPr lang="en-US" i="1" dirty="0"/>
              <a:t>The danger is not the uncritical enthusiast. The danger is the partially corrected assessor who now believes their judgment is reliable.</a:t>
            </a:r>
            <a:endParaRPr lang="en-US" dirty="0"/>
          </a:p>
          <a:p>
            <a:endParaRPr lang="en-US" dirty="0"/>
          </a:p>
        </p:txBody>
      </p:sp>
      <p:sp>
        <p:nvSpPr>
          <p:cNvPr id="4" name="Slide Number Placeholder 3"/>
          <p:cNvSpPr>
            <a:spLocks noGrp="1"/>
          </p:cNvSpPr>
          <p:nvPr>
            <p:ph type="sldNum" sz="quarter" idx="5"/>
          </p:nvPr>
        </p:nvSpPr>
        <p:spPr/>
        <p:txBody>
          <a:bodyPr/>
          <a:lstStyle/>
          <a:p>
            <a:fld id="{A4C73DFE-B542-194D-9FFE-6C6E8340E459}" type="slidenum">
              <a:rPr lang="en-US" smtClean="0"/>
              <a:t>17</a:t>
            </a:fld>
            <a:endParaRPr lang="en-US"/>
          </a:p>
        </p:txBody>
      </p:sp>
    </p:spTree>
    <p:extLst>
      <p:ext uri="{BB962C8B-B14F-4D97-AF65-F5344CB8AC3E}">
        <p14:creationId xmlns:p14="http://schemas.microsoft.com/office/powerpoint/2010/main" val="3914670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BC04B9-BD95-5943-1375-8A89584ADC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AE59E0-17C4-B481-6CD8-D6ECE7FFCB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5C346C-B093-E347-A4F0-A0521667C0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EF917B-F6E9-C56B-BBFD-34878363501E}"/>
              </a:ext>
            </a:extLst>
          </p:cNvPr>
          <p:cNvSpPr>
            <a:spLocks noGrp="1"/>
          </p:cNvSpPr>
          <p:nvPr>
            <p:ph type="sldNum" sz="quarter" idx="5"/>
          </p:nvPr>
        </p:nvSpPr>
        <p:spPr/>
        <p:txBody>
          <a:bodyPr/>
          <a:lstStyle/>
          <a:p>
            <a:fld id="{A4C73DFE-B542-194D-9FFE-6C6E8340E459}" type="slidenum">
              <a:rPr lang="en-US" smtClean="0"/>
              <a:t>18</a:t>
            </a:fld>
            <a:endParaRPr lang="en-US"/>
          </a:p>
        </p:txBody>
      </p:sp>
    </p:spTree>
    <p:extLst>
      <p:ext uri="{BB962C8B-B14F-4D97-AF65-F5344CB8AC3E}">
        <p14:creationId xmlns:p14="http://schemas.microsoft.com/office/powerpoint/2010/main" val="3126489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524BAA-70BE-F1AF-3BD5-834BD27C2E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012E7C-F0BA-B924-575B-93B2B8BA2E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C8F1E6-1D77-25B4-E4E1-13C4F4910FF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32ED07-D29F-FFCC-7BF3-C6FB52565E36}"/>
              </a:ext>
            </a:extLst>
          </p:cNvPr>
          <p:cNvSpPr>
            <a:spLocks noGrp="1"/>
          </p:cNvSpPr>
          <p:nvPr>
            <p:ph type="sldNum" sz="quarter" idx="5"/>
          </p:nvPr>
        </p:nvSpPr>
        <p:spPr/>
        <p:txBody>
          <a:bodyPr/>
          <a:lstStyle/>
          <a:p>
            <a:fld id="{A4C73DFE-B542-194D-9FFE-6C6E8340E459}" type="slidenum">
              <a:rPr lang="en-US" smtClean="0"/>
              <a:t>19</a:t>
            </a:fld>
            <a:endParaRPr lang="en-US"/>
          </a:p>
        </p:txBody>
      </p:sp>
    </p:spTree>
    <p:extLst>
      <p:ext uri="{BB962C8B-B14F-4D97-AF65-F5344CB8AC3E}">
        <p14:creationId xmlns:p14="http://schemas.microsoft.com/office/powerpoint/2010/main" val="7721803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FAB83-7E81-5086-01D7-347F7A1E2A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B05A3F-A1F1-66AC-F659-17A0941BE4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A42930-7AD2-1E31-EAFB-3A1C087D26F2}"/>
              </a:ext>
            </a:extLst>
          </p:cNvPr>
          <p:cNvSpPr>
            <a:spLocks noGrp="1"/>
          </p:cNvSpPr>
          <p:nvPr>
            <p:ph type="body" idx="1"/>
          </p:nvPr>
        </p:nvSpPr>
        <p:spPr/>
        <p:txBody>
          <a:bodyPr/>
          <a:lstStyle/>
          <a:p>
            <a:r>
              <a:rPr lang="en-US" sz="1400" dirty="0">
                <a:highlight>
                  <a:srgbClr val="FFFF00"/>
                </a:highlight>
              </a:rPr>
              <a:t>INHERITED / CONCEALED: Deployment speed culture and "ship fast" pressure predated AI by years. CI/CD pipelines, velocity metrics, and agile sprints all pushed the same tension between speed and quality. Prior deployment automation (scripts, CI/CD) produced outputs that were visibly mechanical. Nobody mistook a Jenkins build log for engineering judgment. Kiro's AI-generated code looked like code a human engineer would write. It passed review because it was plausible in a way scripted automation never was. The seam between automated output and human judgment disappeared, and with it disappeared the cue that someone still needed to think carefully about what was being deployed.</a:t>
            </a:r>
          </a:p>
          <a:p>
            <a:endParaRPr lang="en-US" sz="1400" dirty="0"/>
          </a:p>
          <a:p>
            <a:r>
              <a:rPr lang="en-US" sz="1400" dirty="0"/>
              <a:t>Amazon just held an emergency engineering meeting after a string of outages tied to their AI coding tools. This is March 2026, not a hypothetical.</a:t>
            </a:r>
          </a:p>
          <a:p>
            <a:endParaRPr lang="en-US" sz="1400" dirty="0"/>
          </a:p>
          <a:p>
            <a:r>
              <a:rPr lang="en-US" sz="1400" dirty="0"/>
              <a:t>Amazon's internal AI coding tool, Kiro, was used by engineers to make production changes. In one AWS incident, the tool deleted and recreated an entire coding environment, causing 13 hours of downtime. Separately, the main retail site went down for six hours: no checkout, no prices, no account access. The internal briefing described these as a "trend of incidents" with "high blast radius" tied to "Gen-AI assisted changes." Contributing factor: "novel GenAI usage for which best practices and safeguards are not yet fully established.”</a:t>
            </a:r>
          </a:p>
          <a:p>
            <a:endParaRPr lang="en-US" sz="1400" dirty="0"/>
          </a:p>
          <a:p>
            <a:r>
              <a:rPr lang="en-US" sz="1400" dirty="0"/>
              <a:t>PSF connection. The proxy metrics (deployment speed, code volume, developer velocity) all looked great. The accountable criteria (code reliability, operational stability, deployment safety) were degrading beneath the surface. This is the core PSF claim: degradation is self-concealing. The code passed review. It deployed fast. It looked fine. Until the system broke.</a:t>
            </a:r>
          </a:p>
          <a:p>
            <a:endParaRPr lang="en-US" sz="1400" dirty="0"/>
          </a:p>
          <a:p>
            <a:r>
              <a:rPr lang="en-US" sz="1400" b="1" dirty="0"/>
              <a:t>Amazon's fix is revealing and connects directly to boundary dynamics research (Barrett 2012). They are reintroducing "controlled friction," requiring senior engineers to sign off on AI-assisted changes. They are deliberately putting resistance back in. What they discovered is that AI engagement had collapsed a boundary that previously existed between code production and code deployment. </a:t>
            </a:r>
            <a:r>
              <a:rPr lang="en-US" sz="1400" b="0" dirty="0"/>
              <a:t>The friction of review was not just a bottleneck to be optimized away. It was the organizational location where evaluative judgment happened. In boundary dynamics terms, the code review process was </a:t>
            </a:r>
            <a:r>
              <a:rPr lang="en-US" sz="1400" b="1" dirty="0"/>
              <a:t>functioning as a boundary object between development speed and operational reliability, mediating translation between those two concerns</a:t>
            </a:r>
            <a:r>
              <a:rPr lang="en-US" sz="1400" b="0" dirty="0"/>
              <a:t>. AI engagement dissolved it, and without that mediating site, quality assessment had no organizational home.</a:t>
            </a:r>
          </a:p>
          <a:p>
            <a:endParaRPr lang="en-US" sz="1400" dirty="0"/>
          </a:p>
          <a:p>
            <a:r>
              <a:rPr lang="en-US" sz="1400" dirty="0"/>
              <a:t>The layoff-capex juxtaposition sharpens the PSF loop. 16,000 corporate workers laid off in January 2026. $200 billion in AI infrastructure capex projected for the year. The organization is simultaneously removing human evaluative capacity and scaling the AI engagement that requires it.</a:t>
            </a:r>
          </a:p>
          <a:p>
            <a:endParaRPr lang="en-US" sz="1400" dirty="0"/>
          </a:p>
          <a:p>
            <a:r>
              <a:rPr lang="en-US" sz="1400" dirty="0"/>
              <a:t>The partial self-correction detail is important. After the FT published the story, Amazon amended its position, saying only a single incident was related to AI and none involved AI-written code. The internal briefing was candid about the pattern. The public response minimized it. This is the organizational version of the METR developers revising from 24% to 20%: the correction looks like accountability, sounds like calibration, and deepens the concealment by narrowing the apparent scope of the problem. Organizations that partially self-correct are harder to challenge than organizations that deny everything, which is precisely why partial correction is a feature of proxy seduction rather than a remedy for it.</a:t>
            </a:r>
          </a:p>
          <a:p>
            <a:endParaRPr lang="en-US" sz="1400" b="1" dirty="0"/>
          </a:p>
          <a:p>
            <a:r>
              <a:rPr lang="en-US" sz="1400" b="1" dirty="0"/>
              <a:t>Highlight: the failure here was self-announcing (outages are visible). But what about all the domains where the degradation does not produce a visible system failure? That is the PSF question.</a:t>
            </a:r>
          </a:p>
          <a:p>
            <a:endParaRPr lang="en-US" sz="1400" b="1" dirty="0"/>
          </a:p>
        </p:txBody>
      </p:sp>
      <p:sp>
        <p:nvSpPr>
          <p:cNvPr id="4" name="Slide Number Placeholder 3">
            <a:extLst>
              <a:ext uri="{FF2B5EF4-FFF2-40B4-BE49-F238E27FC236}">
                <a16:creationId xmlns:a16="http://schemas.microsoft.com/office/drawing/2014/main" id="{BCA21A04-1BBD-CD19-4C5C-715D5028215F}"/>
              </a:ext>
            </a:extLst>
          </p:cNvPr>
          <p:cNvSpPr>
            <a:spLocks noGrp="1"/>
          </p:cNvSpPr>
          <p:nvPr>
            <p:ph type="sldNum" sz="quarter" idx="5"/>
          </p:nvPr>
        </p:nvSpPr>
        <p:spPr/>
        <p:txBody>
          <a:bodyPr/>
          <a:lstStyle/>
          <a:p>
            <a:fld id="{A4C73DFE-B542-194D-9FFE-6C6E8340E459}" type="slidenum">
              <a:rPr lang="en-US" smtClean="0"/>
              <a:t>2</a:t>
            </a:fld>
            <a:endParaRPr lang="en-US"/>
          </a:p>
        </p:txBody>
      </p:sp>
    </p:spTree>
    <p:extLst>
      <p:ext uri="{BB962C8B-B14F-4D97-AF65-F5344CB8AC3E}">
        <p14:creationId xmlns:p14="http://schemas.microsoft.com/office/powerpoint/2010/main" val="33620999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7E21D-C85E-7F4B-0C33-04062920B9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C3181C-7615-A0EE-2BFE-D3F9066838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5A3795-8DC3-0D7C-5839-57C7244D774D}"/>
              </a:ext>
            </a:extLst>
          </p:cNvPr>
          <p:cNvSpPr>
            <a:spLocks noGrp="1"/>
          </p:cNvSpPr>
          <p:nvPr>
            <p:ph type="body" idx="1"/>
          </p:nvPr>
        </p:nvSpPr>
        <p:spPr/>
        <p:txBody>
          <a:bodyPr/>
          <a:lstStyle/>
          <a:p>
            <a:r>
              <a:rPr lang="en-US" sz="1400" b="1" dirty="0">
                <a:highlight>
                  <a:srgbClr val="FFFF00"/>
                </a:highlight>
              </a:rPr>
              <a:t>INHERITED / CONCEALED: </a:t>
            </a:r>
            <a:r>
              <a:rPr lang="en-US" sz="1400" dirty="0">
                <a:highlight>
                  <a:srgbClr val="FFFF00"/>
                </a:highlight>
              </a:rPr>
              <a:t>Teaching-to-the-test and performance metric dependency predate AI by decades. Grade inflation, standardized testing, and rote memorization all produce metrics that improve while underlying capability does not. But calculators and search engines were visibly not understanding. Nobody mistook a Google search result for comprehension. AI tutoring produces conversational, contextual, adaptive outputs that feel like learning from the student's perspective. The scaffolding feels like understanding because the interaction resembles the phenomenology of genuine comprehension.</a:t>
            </a:r>
          </a:p>
          <a:p>
            <a:endParaRPr lang="en-US" sz="1400" dirty="0">
              <a:highlight>
                <a:srgbClr val="FFFF00"/>
              </a:highlight>
            </a:endParaRPr>
          </a:p>
          <a:p>
            <a:r>
              <a:rPr lang="en-US" sz="1400" b="1" dirty="0">
                <a:highlight>
                  <a:srgbClr val="FFFF00"/>
                </a:highlight>
              </a:rPr>
              <a:t>CORRECTED / DEEPENED: </a:t>
            </a:r>
            <a:r>
              <a:rPr lang="en-US" sz="1400" dirty="0">
                <a:highlight>
                  <a:srgbClr val="FFFF00"/>
                </a:highlight>
              </a:rPr>
              <a:t>The Cruces result is dramatic (75% to ~0%), which makes it easy to diagnose. But imagine a weaker version: AI scaffolding that produces 40% gap closure with 10% retained after removal. That looks like genuine learning with an AI boost, not scaffolding without internalization. The partial gain would feel more credible; the partial retention would look like real (if modest) capability development. The proxy seduction would be harder to detect precisely because the correction was partial. This matters for organizational contexts where AI engagement produces real gains on proxy dimensions (speed, task completion, measurable output) alongside modest or unverifiable gains on accountable criteria. The real proxy gains provide cover for the criterion-level gap, because the organization can point to the visible improvements as evidence that the engagement is working.</a:t>
            </a:r>
          </a:p>
          <a:p>
            <a:endParaRPr lang="en-US" sz="1400" dirty="0">
              <a:highlight>
                <a:srgbClr val="FFFF00"/>
              </a:highlight>
            </a:endParaRPr>
          </a:p>
          <a:p>
            <a:r>
              <a:rPr lang="en-US" sz="1400" b="1" dirty="0">
                <a:highlight>
                  <a:srgbClr val="FFFF00"/>
                </a:highlight>
              </a:rPr>
              <a:t>NBER Working Paper 34851 from early 2026. </a:t>
            </a:r>
            <a:r>
              <a:rPr lang="en-US" sz="1400" dirty="0">
                <a:highlight>
                  <a:srgbClr val="FFFF00"/>
                </a:highlight>
              </a:rPr>
              <a:t>The finding is stark. Students using AI tools showed a 75% closure of the educational gap. By conventional performance metrics, the intervention was a spectacular success. When AI tools were removed, the gains dissolved completely. Performance reverted to pre-AI baseline.</a:t>
            </a:r>
          </a:p>
          <a:p>
            <a:endParaRPr lang="en-US" sz="1400" dirty="0">
              <a:highlight>
                <a:srgbClr val="FFFF00"/>
              </a:highlight>
            </a:endParaRPr>
          </a:p>
          <a:p>
            <a:r>
              <a:rPr lang="en-US" sz="1400" b="1" dirty="0">
                <a:highlight>
                  <a:srgbClr val="FFFF00"/>
                </a:highlight>
              </a:rPr>
              <a:t>PSF interpretation. </a:t>
            </a:r>
            <a:r>
              <a:rPr lang="en-US" sz="1400" dirty="0">
                <a:highlight>
                  <a:srgbClr val="FFFF00"/>
                </a:highlight>
              </a:rPr>
              <a:t>This is proxy seduction at the individual level. The performance metric was the attractive proxy. The accountable criterion (durable skill acquisition) was never developing. The learner looked more capable, felt more capable, metrics said more capable. None of it was real in the sense that mattered.</a:t>
            </a:r>
          </a:p>
          <a:p>
            <a:endParaRPr lang="en-US" sz="1400" dirty="0">
              <a:highlight>
                <a:srgbClr val="FFFF00"/>
              </a:highlight>
            </a:endParaRPr>
          </a:p>
          <a:p>
            <a:r>
              <a:rPr lang="en-US" sz="1400" dirty="0">
                <a:highlight>
                  <a:srgbClr val="FFFF00"/>
                </a:highlight>
              </a:rPr>
              <a:t>The connection to boundary dynamics research is direct. This is a translation failure in that sense. What crossed the human-AI boundary was output, not understanding. The performance metrics registered successful translation. The underlying cognitive work (sense-making, judgment formation, durable learning) was not traveling across the boundary at all. The AI tool created an artifact (the correct answer, the completed task) that looked like evidence of capability but was not. </a:t>
            </a:r>
            <a:r>
              <a:rPr lang="en-US" sz="1400" b="1" dirty="0">
                <a:highlight>
                  <a:srgbClr val="FFFF00"/>
                </a:highlight>
              </a:rPr>
              <a:t>The digital artifact mediated an appearance of knowledge transfer while the actual knowledge remained entirely on the tool's side of the boundary.</a:t>
            </a:r>
          </a:p>
          <a:p>
            <a:endParaRPr lang="en-US" sz="1400" dirty="0">
              <a:highlight>
                <a:srgbClr val="FFFF00"/>
              </a:highlight>
            </a:endParaRPr>
          </a:p>
          <a:p>
            <a:r>
              <a:rPr lang="en-US" sz="1400" b="1" dirty="0">
                <a:highlight>
                  <a:srgbClr val="FFFF00"/>
                </a:highlight>
              </a:rPr>
              <a:t>The partial self-correction implication is subtle but important. </a:t>
            </a:r>
            <a:r>
              <a:rPr lang="en-US" sz="1400" dirty="0">
                <a:highlight>
                  <a:srgbClr val="FFFF00"/>
                </a:highlight>
              </a:rPr>
              <a:t>The Cruces result is dramatic (75% to ~0%), which makes it easy to diagnose. But imagine a weaker version of the same dynamic: AI scaffolding that produces 40% gap closure, with 10% retained after removal. That looks like genuine learning with an AI boost, not scaffolding without internalization. The partial gain would feel more credible, and the partial retention would look like real (if modest) capability development. The proxy seduction would be harder to detect precisely because the correction was partial. This matters for organizational contexts where AI engagement produces real gains on proxy dimensions (speed, task completion, measurable output) alongside modest or unverifiable gains on accountable criteria. The real proxy gains provide cover for the criterion-level gap, because the organization can point to the visible improvements as evidence that the engagement is working.</a:t>
            </a:r>
          </a:p>
          <a:p>
            <a:endParaRPr lang="en-US" sz="1400" dirty="0">
              <a:highlight>
                <a:srgbClr val="FFFF00"/>
              </a:highlight>
            </a:endParaRPr>
          </a:p>
          <a:p>
            <a:r>
              <a:rPr lang="en-US" sz="1400" b="1" dirty="0">
                <a:highlight>
                  <a:srgbClr val="FFFF00"/>
                </a:highlight>
              </a:rPr>
              <a:t>This is also where the Goodhart's Law distinction matters. Nobody was gaming the metric. </a:t>
            </a:r>
            <a:r>
              <a:rPr lang="en-US" sz="1400" dirty="0">
                <a:highlight>
                  <a:srgbClr val="FFFF00"/>
                </a:highlight>
              </a:rPr>
              <a:t>Students sincerely believed they were learning. The proxy seduction worked through genuine belief, not strategic manipulation. That sincerity is what makes it theoretically distinctive and practically dangerous, because there is no bad actor to identify and no gaming behavior to correct.</a:t>
            </a:r>
          </a:p>
          <a:p>
            <a:endParaRPr lang="en-US" sz="1400" dirty="0">
              <a:highlight>
                <a:srgbClr val="FFFF00"/>
              </a:highlight>
            </a:endParaRPr>
          </a:p>
          <a:p>
            <a:r>
              <a:rPr lang="en-US" sz="1400" i="1" dirty="0">
                <a:highlight>
                  <a:srgbClr val="FFFF00"/>
                </a:highlight>
              </a:rPr>
              <a:t>Next slide </a:t>
            </a:r>
            <a:r>
              <a:rPr lang="en-US" sz="1400" i="1" dirty="0">
                <a:highlight>
                  <a:srgbClr val="FFFF00"/>
                </a:highlight>
                <a:sym typeface="Wingdings" pitchFamily="2" charset="2"/>
              </a:rPr>
              <a:t> </a:t>
            </a:r>
            <a:r>
              <a:rPr lang="en-US" sz="1400" i="1" dirty="0">
                <a:highlight>
                  <a:srgbClr val="FFFF00"/>
                </a:highlight>
              </a:rPr>
              <a:t>Cruces shows proxy seduction at the individual level. The next story shows the same mechanism operating at market scale.</a:t>
            </a:r>
          </a:p>
          <a:p>
            <a:endParaRPr lang="en-US" sz="1400" b="1" dirty="0"/>
          </a:p>
        </p:txBody>
      </p:sp>
      <p:sp>
        <p:nvSpPr>
          <p:cNvPr id="4" name="Slide Number Placeholder 3">
            <a:extLst>
              <a:ext uri="{FF2B5EF4-FFF2-40B4-BE49-F238E27FC236}">
                <a16:creationId xmlns:a16="http://schemas.microsoft.com/office/drawing/2014/main" id="{64258074-1F14-610B-3507-E74F3DE0DBBD}"/>
              </a:ext>
            </a:extLst>
          </p:cNvPr>
          <p:cNvSpPr>
            <a:spLocks noGrp="1"/>
          </p:cNvSpPr>
          <p:nvPr>
            <p:ph type="sldNum" sz="quarter" idx="5"/>
          </p:nvPr>
        </p:nvSpPr>
        <p:spPr/>
        <p:txBody>
          <a:bodyPr/>
          <a:lstStyle/>
          <a:p>
            <a:fld id="{A4C73DFE-B542-194D-9FFE-6C6E8340E459}" type="slidenum">
              <a:rPr lang="en-US" smtClean="0"/>
              <a:t>3</a:t>
            </a:fld>
            <a:endParaRPr lang="en-US"/>
          </a:p>
        </p:txBody>
      </p:sp>
    </p:spTree>
    <p:extLst>
      <p:ext uri="{BB962C8B-B14F-4D97-AF65-F5344CB8AC3E}">
        <p14:creationId xmlns:p14="http://schemas.microsoft.com/office/powerpoint/2010/main" val="41375431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3E1775-4B01-29A5-88FC-AF2EB36533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2EB741-5BE4-2927-3DB4-749B86F690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A44FDE-181A-E5CC-FED3-0F78414E2AE3}"/>
              </a:ext>
            </a:extLst>
          </p:cNvPr>
          <p:cNvSpPr>
            <a:spLocks noGrp="1"/>
          </p:cNvSpPr>
          <p:nvPr>
            <p:ph type="body" idx="1"/>
          </p:nvPr>
        </p:nvSpPr>
        <p:spPr/>
        <p:txBody>
          <a:bodyPr/>
          <a:lstStyle/>
          <a:p>
            <a:r>
              <a:rPr lang="en-US" sz="1400" b="1" dirty="0">
                <a:highlight>
                  <a:srgbClr val="FFFF00"/>
                </a:highlight>
              </a:rPr>
              <a:t>INHERITED / CONCEALED: </a:t>
            </a:r>
            <a:r>
              <a:rPr lang="en-US" sz="1400" dirty="0">
                <a:highlight>
                  <a:srgbClr val="FFFF00"/>
                </a:highlight>
              </a:rPr>
              <a:t>Social conformity and opinion convergence through media exposure are well-documented phenomena. Exposure to television news shifted political attitudes. Social media echo chambers reinforced existing beliefs. These are influence effects, and they have been studied for decades. What AI engagement adds is a constitutive mechanism, not just an influence channel. Williams-Ceci et al. found that opinion shifts persisted after the AI-assisted task ended. Participants did not return to baseline. In PSF terms, this is Paul's (2014) transformative experience operating at the level of evaluative posture: you cannot assess from your prior standpoint because engagement has changed the standpoint itself. Prior media influence operated on opinions while leaving the process of opinion formation largely intact. AI engagement transforms the process itself, because the user is not passively consuming content but actively co-producing it with the tool, and that co-production restructures how they reason, not just what they conclude.</a:t>
            </a:r>
          </a:p>
          <a:p>
            <a:endParaRPr lang="en-US" sz="1400" dirty="0">
              <a:highlight>
                <a:srgbClr val="FFFF00"/>
              </a:highlight>
            </a:endParaRPr>
          </a:p>
          <a:p>
            <a:r>
              <a:rPr lang="en-US" sz="1400" b="1" dirty="0">
                <a:highlight>
                  <a:srgbClr val="FFFF00"/>
                </a:highlight>
              </a:rPr>
              <a:t>CORRECTED / DEEPENED: </a:t>
            </a:r>
            <a:r>
              <a:rPr lang="en-US" sz="1400" dirty="0">
                <a:highlight>
                  <a:srgbClr val="FFFF00"/>
                </a:highlight>
              </a:rPr>
              <a:t>Doshi &amp; Li (2025) identified a subgroup of writers who preserve distinctively human stylistic signatures despite AI assistance. That finding looks like good news: the effect is not universal, some people resist, individual agency persists. The partial correction is real. But it deepens concealment in two ways. First, the existence of resisters converts a structural mechanism into an individual differences story. The organizational response becomes "hire people with strong voices" or "encourage authenticity," which is a talent management problem, not a measurement crisis. Second, the resisters may be practitioners whose evaluative capacity was developed before or independently of AI engagement. If so, their independence is a cohort effect, not a durable feature of the system. As the ambient standard shifts and new practitioners develop their voices through AI-mediated writing from the start, the resister population shrinks. The partial correction is real at the individual level while the structural dynamic continues at the population level.</a:t>
            </a:r>
          </a:p>
          <a:p>
            <a:endParaRPr lang="en-US" sz="1400" dirty="0">
              <a:highlight>
                <a:srgbClr val="FFFF00"/>
              </a:highlight>
            </a:endParaRPr>
          </a:p>
          <a:p>
            <a:r>
              <a:rPr lang="en-US" sz="1400" b="1" dirty="0" err="1">
                <a:highlight>
                  <a:srgbClr val="FFFF00"/>
                </a:highlight>
              </a:rPr>
              <a:t>Sourati's</a:t>
            </a:r>
            <a:r>
              <a:rPr lang="en-US" sz="1400" b="1" dirty="0">
                <a:highlight>
                  <a:srgbClr val="FFFF00"/>
                </a:highlight>
              </a:rPr>
              <a:t> most PSF-relevant claim is the second-order effect. </a:t>
            </a:r>
            <a:r>
              <a:rPr lang="en-US" sz="1400" dirty="0">
                <a:highlight>
                  <a:srgbClr val="FFFF00"/>
                </a:highlight>
              </a:rPr>
              <a:t>If people around you are interacting with LLMs and adopting their writing styles and reasoning, at some point the homogenized output becomes the socially correct way to frame information. The reference frame for detecting the shift has itself shifted. Nobody experiences the convergence as loss because the baseline has moved. This is exactly PSF's claim about self-concealing degradation: the conditions for developing judgment that would catch the substitution erode over time.</a:t>
            </a:r>
          </a:p>
          <a:p>
            <a:r>
              <a:rPr lang="en-US" sz="1400" dirty="0">
                <a:highlight>
                  <a:srgbClr val="FFFF00"/>
                </a:highlight>
              </a:rPr>
              <a:t>The Doshi &amp; Li finding (writers who preserve distinctively human signatures) is a potential boundary condition worth probing in the empirical phase. In PSF terms, these may be practitioners whose evaluative capacity was developed before or independently of AI engagement, giving them independent criteria that resist proxy seduction. The question is whether that independence is durable or whether ambient convergence eventually overwhelms it.</a:t>
            </a:r>
          </a:p>
          <a:p>
            <a:endParaRPr lang="en-US" sz="1400" dirty="0">
              <a:highlight>
                <a:srgbClr val="FFFF00"/>
              </a:highlight>
            </a:endParaRPr>
          </a:p>
          <a:p>
            <a:r>
              <a:rPr lang="en-US" sz="1400" dirty="0">
                <a:highlight>
                  <a:srgbClr val="FFFF00"/>
                </a:highlight>
              </a:rPr>
              <a:t>The proxy here is clarity, fluency, and shared reasoning patterns. These look like improved communication. The accountable criterion is cognitive diversity and independent evaluative judgment. The proxy looks like progress. The criterion erodes beneath it.</a:t>
            </a:r>
          </a:p>
          <a:p>
            <a:endParaRPr lang="en-US" sz="1400" dirty="0">
              <a:highlight>
                <a:srgbClr val="FFFF00"/>
              </a:highlight>
            </a:endParaRPr>
          </a:p>
          <a:p>
            <a:r>
              <a:rPr lang="en-US" sz="1400" i="1" dirty="0">
                <a:highlight>
                  <a:srgbClr val="FFFF00"/>
                </a:highlight>
              </a:rPr>
              <a:t>Note the level-of-analysis distinction. </a:t>
            </a:r>
            <a:r>
              <a:rPr lang="en-US" sz="1400" dirty="0">
                <a:highlight>
                  <a:srgbClr val="FFFF00"/>
                </a:highlight>
              </a:rPr>
              <a:t>This evidence operates at the individual cognitive and linguistic level. PSF operates at the organizational evaluative level. They are complementary, not identical. The connection: if AI engagement transforms individual evaluative posture (Williams-Ceci), and organizations are composed of individuals whose collective evaluative capacity depends on diverse independent judgment (which PSF claims), then individual-level homogenization is a precondition for organizational-level evaluative erosion. The individual evidence does not prove the organizational claim, but it removes the most obvious objection ("surely individuals would notice and resist").</a:t>
            </a:r>
          </a:p>
          <a:p>
            <a:r>
              <a:rPr lang="en-US" sz="1400" dirty="0">
                <a:highlight>
                  <a:srgbClr val="FFFF00"/>
                </a:highlight>
              </a:rPr>
              <a:t>Transition to next slide: </a:t>
            </a:r>
            <a:r>
              <a:rPr lang="en-US" sz="1400" dirty="0" err="1">
                <a:highlight>
                  <a:srgbClr val="FFFF00"/>
                </a:highlight>
              </a:rPr>
              <a:t>Sourati</a:t>
            </a:r>
            <a:r>
              <a:rPr lang="en-US" sz="1400" dirty="0">
                <a:highlight>
                  <a:srgbClr val="FFFF00"/>
                </a:highlight>
              </a:rPr>
              <a:t> and Williams-Ceci show proxy seduction transforming the evaluator at the individual level. The next slide shows the same mechanism at market scale.</a:t>
            </a:r>
          </a:p>
        </p:txBody>
      </p:sp>
      <p:sp>
        <p:nvSpPr>
          <p:cNvPr id="4" name="Slide Number Placeholder 3">
            <a:extLst>
              <a:ext uri="{FF2B5EF4-FFF2-40B4-BE49-F238E27FC236}">
                <a16:creationId xmlns:a16="http://schemas.microsoft.com/office/drawing/2014/main" id="{C37802E9-9E76-407C-AF0B-5636D1BE5C39}"/>
              </a:ext>
            </a:extLst>
          </p:cNvPr>
          <p:cNvSpPr>
            <a:spLocks noGrp="1"/>
          </p:cNvSpPr>
          <p:nvPr>
            <p:ph type="sldNum" sz="quarter" idx="5"/>
          </p:nvPr>
        </p:nvSpPr>
        <p:spPr/>
        <p:txBody>
          <a:bodyPr/>
          <a:lstStyle/>
          <a:p>
            <a:fld id="{A4C73DFE-B542-194D-9FFE-6C6E8340E459}" type="slidenum">
              <a:rPr lang="en-US" smtClean="0"/>
              <a:t>4</a:t>
            </a:fld>
            <a:endParaRPr lang="en-US"/>
          </a:p>
        </p:txBody>
      </p:sp>
    </p:spTree>
    <p:extLst>
      <p:ext uri="{BB962C8B-B14F-4D97-AF65-F5344CB8AC3E}">
        <p14:creationId xmlns:p14="http://schemas.microsoft.com/office/powerpoint/2010/main" val="35619363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212B52-0ADE-E966-48EE-D7008E0E9C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0D6708-46A8-41DB-47E5-971C9D9AAF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FAD7CE-670E-40B5-87FB-C2B3CEE7ED4D}"/>
              </a:ext>
            </a:extLst>
          </p:cNvPr>
          <p:cNvSpPr>
            <a:spLocks noGrp="1"/>
          </p:cNvSpPr>
          <p:nvPr>
            <p:ph type="body" idx="1"/>
          </p:nvPr>
        </p:nvSpPr>
        <p:spPr/>
        <p:txBody>
          <a:bodyPr/>
          <a:lstStyle/>
          <a:p>
            <a:r>
              <a:rPr lang="en-US" sz="1400" b="1" dirty="0">
                <a:highlight>
                  <a:srgbClr val="FFFF00"/>
                </a:highlight>
              </a:rPr>
              <a:t>INHERITED / CONCEALED: </a:t>
            </a:r>
            <a:r>
              <a:rPr lang="en-US" sz="1400" dirty="0">
                <a:highlight>
                  <a:srgbClr val="FFFF00"/>
                </a:highlight>
              </a:rPr>
              <a:t>Metric-driven investment logic in open source predates AI. Downloads as a health proxy, bot-inflated counts, and dependency-chain inflation are decades-old problems. But prior sources of inflated downloads (bots, automated builds) were detectable and discountable. The community knew how to adjust for them. AI-generated downloads are structurally indistinguishable from human-driven downloads in the metrics. The usage looks like adoption because the download event is identical. There is no visible seam. The metrics cannot distinguish between a developer who chose Tailwind and will contribute to the ecosystem, and an AI tool that recommended Tailwind as a side effect of code generation.</a:t>
            </a:r>
          </a:p>
          <a:p>
            <a:endParaRPr lang="en-US" sz="1400" dirty="0">
              <a:highlight>
                <a:srgbClr val="FFFF00"/>
              </a:highlight>
            </a:endParaRPr>
          </a:p>
          <a:p>
            <a:r>
              <a:rPr lang="en-US" sz="1400" b="1" dirty="0">
                <a:highlight>
                  <a:srgbClr val="FFFF00"/>
                </a:highlight>
              </a:rPr>
              <a:t>CORRECTED / DEEPENED: </a:t>
            </a:r>
            <a:r>
              <a:rPr lang="en-US" sz="1400" dirty="0">
                <a:highlight>
                  <a:srgbClr val="FFFF00"/>
                </a:highlight>
              </a:rPr>
              <a:t>Maintainers are noticing the revenue collapse and beginning to question the growth narrative. That awareness is the partial correction. But the download metric still looks healthy, so the correction reads as a business model problem ("we need to monetize better") rather than a measurement crisis ("our health metric is structurally broken"). The familiar diagnosis (bad monetization strategy) absorbs the signal before it can reach the deeper question (the metric itself is constituting a hollow market). The revenue decline is visible. The metric's constitutive role in producing the hollowing is not.</a:t>
            </a:r>
          </a:p>
          <a:p>
            <a:endParaRPr lang="en-US" sz="1400" dirty="0">
              <a:highlight>
                <a:srgbClr val="FFFF00"/>
              </a:highlight>
            </a:endParaRPr>
          </a:p>
          <a:p>
            <a:r>
              <a:rPr lang="en-US" sz="1400" b="1" dirty="0">
                <a:highlight>
                  <a:srgbClr val="FFFF00"/>
                </a:highlight>
              </a:rPr>
              <a:t>This one is counterintuitive and sticky, which is why it works as a closing story for the core arc.</a:t>
            </a:r>
          </a:p>
          <a:p>
            <a:endParaRPr lang="en-US" sz="1400" dirty="0">
              <a:highlight>
                <a:srgbClr val="FFFF00"/>
              </a:highlight>
            </a:endParaRPr>
          </a:p>
          <a:p>
            <a:r>
              <a:rPr lang="en-US" sz="1400" dirty="0">
                <a:highlight>
                  <a:srgbClr val="FFFF00"/>
                </a:highlight>
              </a:rPr>
              <a:t>Tailwind CSS is an open-source utility framework for frontend development. AI coding tools recommend it constantly when generating code. Result: downloads surged. By every adoption metric, Tailwind was a growth story. But revenue collapsed by roughly 80%. The users generating those downloads never engage with the ecosystem. They do not buy templates. They do not contribute to the community. They do not maintain the code.</a:t>
            </a:r>
          </a:p>
          <a:p>
            <a:endParaRPr lang="en-US" sz="1400" dirty="0">
              <a:highlight>
                <a:srgbClr val="FFFF00"/>
              </a:highlight>
            </a:endParaRPr>
          </a:p>
          <a:p>
            <a:r>
              <a:rPr lang="en-US" sz="1400" dirty="0">
                <a:highlight>
                  <a:srgbClr val="FFFF00"/>
                </a:highlight>
              </a:rPr>
              <a:t>This is the most direct performativity connection, and one that readers of the Science and Technology Studies tradition will recognize immediately. The download metric was not a passive measurement. It actively constituted the market reality it claimed to describe. Investors read the numbers as a growth signal. Maintainers read them as community health. Potential contributors saw a thriving project. The metric reshaped investment decisions, community expectations, and maintainer behavior. This is Barnesian performativity operating through AI-mediated market dynamics: the measurement device (download counts) did not just describe the market, it made the market, and in this case it made a market that was hollowing itself out.</a:t>
            </a:r>
          </a:p>
          <a:p>
            <a:endParaRPr lang="en-US" sz="1400" dirty="0">
              <a:highlight>
                <a:srgbClr val="FFFF00"/>
              </a:highlight>
            </a:endParaRPr>
          </a:p>
          <a:p>
            <a:r>
              <a:rPr lang="en-US" sz="1400" dirty="0">
                <a:highlight>
                  <a:srgbClr val="FFFF00"/>
                </a:highlight>
              </a:rPr>
              <a:t>Transition to next slide: Koren shows proxy seduction at market scale. The next slide shows the same mechanism operating at the level of science itself.</a:t>
            </a:r>
          </a:p>
        </p:txBody>
      </p:sp>
      <p:sp>
        <p:nvSpPr>
          <p:cNvPr id="4" name="Slide Number Placeholder 3">
            <a:extLst>
              <a:ext uri="{FF2B5EF4-FFF2-40B4-BE49-F238E27FC236}">
                <a16:creationId xmlns:a16="http://schemas.microsoft.com/office/drawing/2014/main" id="{F4EA645D-642A-D00A-A74A-1F8874709CBE}"/>
              </a:ext>
            </a:extLst>
          </p:cNvPr>
          <p:cNvSpPr>
            <a:spLocks noGrp="1"/>
          </p:cNvSpPr>
          <p:nvPr>
            <p:ph type="sldNum" sz="quarter" idx="5"/>
          </p:nvPr>
        </p:nvSpPr>
        <p:spPr/>
        <p:txBody>
          <a:bodyPr/>
          <a:lstStyle/>
          <a:p>
            <a:fld id="{A4C73DFE-B542-194D-9FFE-6C6E8340E459}" type="slidenum">
              <a:rPr lang="en-US" smtClean="0"/>
              <a:t>5</a:t>
            </a:fld>
            <a:endParaRPr lang="en-US"/>
          </a:p>
        </p:txBody>
      </p:sp>
    </p:spTree>
    <p:extLst>
      <p:ext uri="{BB962C8B-B14F-4D97-AF65-F5344CB8AC3E}">
        <p14:creationId xmlns:p14="http://schemas.microsoft.com/office/powerpoint/2010/main" val="22740342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B5CE99-C985-53DE-9816-AB70D50305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CFAEB3-0755-A84C-0FE8-ADF870A97D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7FB7A5-D451-0ED6-C9ED-C1A8BC29D9B6}"/>
              </a:ext>
            </a:extLst>
          </p:cNvPr>
          <p:cNvSpPr>
            <a:spLocks noGrp="1"/>
          </p:cNvSpPr>
          <p:nvPr>
            <p:ph type="body" idx="1"/>
          </p:nvPr>
        </p:nvSpPr>
        <p:spPr/>
        <p:txBody>
          <a:bodyPr/>
          <a:lstStyle/>
          <a:p>
            <a:r>
              <a:rPr lang="en-US" sz="1400" b="1" dirty="0">
                <a:highlight>
                  <a:srgbClr val="FFFF00"/>
                </a:highlight>
              </a:rPr>
              <a:t>INHERITED / CONCEALED: </a:t>
            </a:r>
            <a:r>
              <a:rPr lang="en-US" sz="1400" dirty="0">
                <a:highlight>
                  <a:srgbClr val="FFFF00"/>
                </a:highlight>
              </a:rPr>
              <a:t>Academic incentive structures have rewarded volume and citation counts over breadth and originality for decades. The publish-or-perish dynamic, the h-index, and journal impact factors all push toward optimizing measurable outputs. AI engagement did not create the proxy (publication metrics), but it made the proxy dramatically easier to optimize against. The result is the PSF signature: individual-level metrics improve (more papers, higher citations, greater impact), while the accountable criterion (collective scientific frontier breadth) contracts by measurable amounts.</a:t>
            </a:r>
          </a:p>
          <a:p>
            <a:endParaRPr lang="en-US" sz="1400" dirty="0">
              <a:highlight>
                <a:srgbClr val="FFFF00"/>
              </a:highlight>
            </a:endParaRPr>
          </a:p>
          <a:p>
            <a:r>
              <a:rPr lang="en-US" sz="1400" b="1" dirty="0">
                <a:highlight>
                  <a:srgbClr val="FFFF00"/>
                </a:highlight>
              </a:rPr>
              <a:t>CORRECTED / DEEPENED: </a:t>
            </a:r>
            <a:r>
              <a:rPr lang="en-US" sz="1400" dirty="0">
                <a:highlight>
                  <a:srgbClr val="FFFF00"/>
                </a:highlight>
              </a:rPr>
              <a:t>Some awareness of AI-driven topic concentration is emerging in science policy discussions. But the correction frames the problem as an incentive design issue ("we need to reward breadth") rather than a measurement crisis ("the metrics we use to assess scientific progress are constituting the narrowing"). The partial correction deepens concealment because it gives the field a familiar diagnosis (bad incentives) that avoids confronting the constitutive dynamic (engagement with AI tools is producing the metrics that define what counts as productive research).
The structural parallel to Koren/Tailwind is exact. Downloads up, revenue down 80%. Publications up, knowledge breadth down 4.63%. In both cases, the visible metric and the thing it is supposed to represent have decoupled, and the visible metric is the one organizations track. The 22% drop in cross-disciplinary interaction is the evaluative capacity dimension. Cross-border work is where novel questions originate. When researchers cluster into AI-amenable domains, the diversity of perspectives that generates new questions contracts. The field is not just producing less diverse output. It is losing the conditions under which diverse output would be recognized as valuable. The 4.63% and 22% figures carry weight because this is published in Nature, based on 41.3 million papers, and uses a validated AI detection model (F1 = 0.875). This is not a blog post or a preprint. It is as close to settled empirical fact as the evidence constellation gets.</a:t>
            </a:r>
          </a:p>
          <a:p>
            <a:endParaRPr lang="en-US" sz="1400" b="1" dirty="0">
              <a:highlight>
                <a:srgbClr val="FFFF00"/>
              </a:highlight>
            </a:endParaRPr>
          </a:p>
          <a:p>
            <a:r>
              <a:rPr lang="en-US" sz="1400" b="1" dirty="0">
                <a:highlight>
                  <a:srgbClr val="FFFF00"/>
                </a:highlight>
              </a:rPr>
              <a:t>THE FIVE-SLIDE ARC:</a:t>
            </a:r>
          </a:p>
          <a:p>
            <a:pPr marL="342900" indent="-342900">
              <a:buFont typeface="+mj-lt"/>
              <a:buAutoNum type="arabicPeriod"/>
            </a:pPr>
            <a:r>
              <a:rPr lang="en-US" sz="1400" dirty="0">
                <a:highlight>
                  <a:srgbClr val="FFFF00"/>
                </a:highlight>
              </a:rPr>
              <a:t>Slide 2 (Amazon): PSF at the organizational/operational level. AI engagement collapsed the boundary where evaluative judgment occurred. Failure was visible. The degradation that caused it was not.</a:t>
            </a:r>
          </a:p>
          <a:p>
            <a:pPr marL="342900" indent="-342900">
              <a:buFont typeface="+mj-lt"/>
              <a:buAutoNum type="arabicPeriod"/>
            </a:pPr>
            <a:r>
              <a:rPr lang="en-US" sz="1400" dirty="0">
                <a:highlight>
                  <a:srgbClr val="FFFF00"/>
                </a:highlight>
              </a:rPr>
              <a:t>Slide 3 (Cruces): PSF at the individual/cognitive level. What translated across the human-AI boundary was output, not understanding. The digital artifact mediated an appearance of knowledge while the actual knowledge stayed on the tool's side.</a:t>
            </a:r>
          </a:p>
          <a:p>
            <a:pPr marL="342900" indent="-342900">
              <a:buFont typeface="+mj-lt"/>
              <a:buAutoNum type="arabicPeriod"/>
            </a:pPr>
            <a:r>
              <a:rPr lang="en-US" sz="1400" dirty="0">
                <a:highlight>
                  <a:srgbClr val="FFFF00"/>
                </a:highlight>
              </a:rPr>
              <a:t>Slide 4 (</a:t>
            </a:r>
            <a:r>
              <a:rPr lang="en-US" sz="1400" dirty="0" err="1">
                <a:highlight>
                  <a:srgbClr val="FFFF00"/>
                </a:highlight>
              </a:rPr>
              <a:t>Sourati</a:t>
            </a:r>
            <a:r>
              <a:rPr lang="en-US" sz="1400" dirty="0">
                <a:highlight>
                  <a:srgbClr val="FFFF00"/>
                </a:highlight>
              </a:rPr>
              <a:t>/Williams-Ceci): PSF at the individual/evaluative level. The evaluator's own stance was transformed by the engagement. The shift persisted after the tool was removed. The reference frame for detecting loss shifted with it.</a:t>
            </a:r>
          </a:p>
          <a:p>
            <a:pPr marL="342900" indent="-342900">
              <a:buFont typeface="+mj-lt"/>
              <a:buAutoNum type="arabicPeriod"/>
            </a:pPr>
            <a:r>
              <a:rPr lang="en-US" sz="1400" dirty="0">
                <a:highlight>
                  <a:srgbClr val="FFFF00"/>
                </a:highlight>
              </a:rPr>
              <a:t>Slide 5 (Tailwind): PSF at the market/ecosystem level. The metric did not just mismeasure. It performatively reshaped the market it claimed to describe, constituting the conditions for its own erosion.</a:t>
            </a:r>
          </a:p>
          <a:p>
            <a:pPr marL="342900" indent="-342900">
              <a:buFont typeface="+mj-lt"/>
              <a:buAutoNum type="arabicPeriod"/>
            </a:pPr>
            <a:r>
              <a:rPr lang="en-US" sz="1400" dirty="0">
                <a:highlight>
                  <a:srgbClr val="FFFF00"/>
                </a:highlight>
              </a:rPr>
              <a:t>Slide 6 (Hao et al.): PSF at the field/science level. Individual productivity rose on every dimension. Collective breadth contracted. No dashboard showed the second thing.</a:t>
            </a:r>
          </a:p>
          <a:p>
            <a:r>
              <a:rPr lang="en-US" sz="1400" dirty="0">
                <a:highlight>
                  <a:srgbClr val="FFFF00"/>
                </a:highlight>
              </a:rPr>
              <a:t>
</a:t>
            </a:r>
            <a:r>
              <a:rPr lang="en-US" sz="1400" b="1" dirty="0">
                <a:highlight>
                  <a:srgbClr val="FFFF00"/>
                </a:highlight>
              </a:rPr>
              <a:t>Common mechanism across all five: AI engagement constitutes attractive proxy metrics that displace accountable criteria while simultaneously eroding the evaluative capacity needed to detect the substitution. Nobody was gaming anything. Proxy seduction works through genuine belief.</a:t>
            </a:r>
          </a:p>
        </p:txBody>
      </p:sp>
      <p:sp>
        <p:nvSpPr>
          <p:cNvPr id="4" name="Slide Number Placeholder 3">
            <a:extLst>
              <a:ext uri="{FF2B5EF4-FFF2-40B4-BE49-F238E27FC236}">
                <a16:creationId xmlns:a16="http://schemas.microsoft.com/office/drawing/2014/main" id="{7E667046-4CD6-F3BD-F4E1-5A330D31CA34}"/>
              </a:ext>
            </a:extLst>
          </p:cNvPr>
          <p:cNvSpPr>
            <a:spLocks noGrp="1"/>
          </p:cNvSpPr>
          <p:nvPr>
            <p:ph type="sldNum" sz="quarter" idx="5"/>
          </p:nvPr>
        </p:nvSpPr>
        <p:spPr/>
        <p:txBody>
          <a:bodyPr/>
          <a:lstStyle/>
          <a:p>
            <a:fld id="{A4C73DFE-B542-194D-9FFE-6C6E8340E459}" type="slidenum">
              <a:rPr lang="en-US" smtClean="0"/>
              <a:t>6</a:t>
            </a:fld>
            <a:endParaRPr lang="en-US"/>
          </a:p>
        </p:txBody>
      </p:sp>
    </p:spTree>
    <p:extLst>
      <p:ext uri="{BB962C8B-B14F-4D97-AF65-F5344CB8AC3E}">
        <p14:creationId xmlns:p14="http://schemas.microsoft.com/office/powerpoint/2010/main" val="3708243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846E9-104E-6DFA-4BA0-849107B1A3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E2B94A-BC62-519D-D983-F2875F7C57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AFF9FD-8AA1-5EF6-C6A9-A1825CBA21DE}"/>
              </a:ext>
            </a:extLst>
          </p:cNvPr>
          <p:cNvSpPr>
            <a:spLocks noGrp="1"/>
          </p:cNvSpPr>
          <p:nvPr>
            <p:ph type="body" idx="1"/>
          </p:nvPr>
        </p:nvSpPr>
        <p:spPr/>
        <p:txBody>
          <a:bodyPr/>
          <a:lstStyle/>
          <a:p>
            <a:r>
              <a:rPr lang="en-US" sz="1400" b="1" dirty="0">
                <a:highlight>
                  <a:srgbClr val="FFFF00"/>
                </a:highlight>
              </a:rPr>
              <a:t>INHERITED / CONCEALED: </a:t>
            </a:r>
            <a:r>
              <a:rPr lang="en-US" sz="1400" dirty="0">
                <a:highlight>
                  <a:srgbClr val="FFFF00"/>
                </a:highlight>
              </a:rPr>
              <a:t>Military targeting has always been under tempo pressure. Precision-guided munitions, satellite imagery, and digital communications all compressed the kill chain before AI. But prior acceleration left the evaluative structure intact. Satellite imagery made intelligence faster but the commander still studied a document. Digital communications shortened transmission time but the approval process was still a human reading, assessing, and deciding. AI compresses the assessment itself. The output is not faster intelligence for a human to evaluate. It is an evaluated recommendation that reads like the product of human judgment. The commander's role shifts from evaluating to ratifying, and the phenomenological difference between those two activities is invisible from the outside.</a:t>
            </a:r>
          </a:p>
          <a:p>
            <a:endParaRPr lang="en-US" sz="1400" dirty="0">
              <a:highlight>
                <a:srgbClr val="FFFF00"/>
              </a:highlight>
            </a:endParaRPr>
          </a:p>
          <a:p>
            <a:r>
              <a:rPr lang="en-US" sz="1400" b="1" dirty="0">
                <a:highlight>
                  <a:srgbClr val="FFFF00"/>
                </a:highlight>
              </a:rPr>
              <a:t>CORRECTED / DEEPENED: </a:t>
            </a:r>
            <a:r>
              <a:rPr lang="en-US" sz="1400" dirty="0">
                <a:highlight>
                  <a:srgbClr val="FFFF00"/>
                </a:highlight>
              </a:rPr>
              <a:t>The military's insistence on "human in the loop" is the partial correction. The human is technically present. Targeting decisions are not fully autonomous. That reassurance is genuine, and it is precisely what makes the deeper problem invisible. The question is not whether a human is in the loop but whether the loop's tempo permits evaluation rather than ratification. A commander who has seconds to approve an AI-generated strike package is not evaluating in any meaningful sense. The commander is present, the authority is formally intact, and the evaluative function has been hollowed out by compression. The partial correction ("we still have human oversight") sounds like accountability while the conditions under which oversight could function as evaluation have been removed. This is the most consequential version of the pattern: partial correction does not just deepen concealment, it provides legal and institutional cover for the elimination of the very capacity it claims to preserve.</a:t>
            </a:r>
          </a:p>
          <a:p>
            <a:endParaRPr lang="en-US" sz="1400" dirty="0">
              <a:highlight>
                <a:srgbClr val="FFFF00"/>
              </a:highlight>
            </a:endParaRPr>
          </a:p>
          <a:p>
            <a:r>
              <a:rPr lang="en-US" sz="1400" b="1" i="1" dirty="0">
                <a:highlight>
                  <a:srgbClr val="FFFF00"/>
                </a:highlight>
              </a:rPr>
              <a:t>This slide is held in reserve. It is drafted as material for a future PSF Field Note.</a:t>
            </a:r>
          </a:p>
          <a:p>
            <a:endParaRPr lang="en-US" sz="1400" b="1" i="1" dirty="0">
              <a:highlight>
                <a:srgbClr val="FFFF00"/>
              </a:highlight>
            </a:endParaRPr>
          </a:p>
          <a:p>
            <a:r>
              <a:rPr lang="en-US" sz="1400" dirty="0">
                <a:highlight>
                  <a:srgbClr val="FFFF00"/>
                </a:highlight>
              </a:rPr>
              <a:t>The structural parallel to the other slides is exact. In each case, AI engagement reframes an evaluative boundary as inefficiency, removes it, and the organization either discovers (Amazon) or may never discover (kill chain) what the acceleration displaced.</a:t>
            </a:r>
          </a:p>
          <a:p>
            <a:endParaRPr lang="en-US" sz="1400" dirty="0">
              <a:highlight>
                <a:srgbClr val="FFFF00"/>
              </a:highlight>
            </a:endParaRPr>
          </a:p>
          <a:p>
            <a:r>
              <a:rPr lang="en-US" sz="1400" dirty="0">
                <a:highlight>
                  <a:srgbClr val="FFFF00"/>
                </a:highlight>
              </a:rPr>
              <a:t>The </a:t>
            </a:r>
            <a:r>
              <a:rPr lang="en-US" sz="1400" dirty="0" err="1">
                <a:highlight>
                  <a:srgbClr val="FFFF00"/>
                </a:highlight>
              </a:rPr>
              <a:t>defence</a:t>
            </a:r>
            <a:r>
              <a:rPr lang="en-US" sz="1400" dirty="0">
                <a:highlight>
                  <a:srgbClr val="FFFF00"/>
                </a:highlight>
              </a:rPr>
              <a:t> technology expert quoted in the FT piece provides the PSF mechanism in a single sentence: traditional kill chains involved printing off documents and waiting for a senior commander to study and approve them, measured in hours and sometimes days. AI compresses that to seconds and minutes.</a:t>
            </a:r>
          </a:p>
          <a:p>
            <a:endParaRPr lang="en-US" sz="1400" dirty="0">
              <a:highlight>
                <a:srgbClr val="FFFF00"/>
              </a:highlight>
            </a:endParaRPr>
          </a:p>
          <a:p>
            <a:r>
              <a:rPr lang="en-US" sz="1400" dirty="0">
                <a:highlight>
                  <a:srgbClr val="FFFF00"/>
                </a:highlight>
              </a:rPr>
              <a:t>Notice what is happening in the language. The commander studying the documents is described as waiting. Studying is reframed as latency. Once the evaluative function is narrated as delay, removing it registers as optimization rather than as the elimination of accountability.</a:t>
            </a:r>
          </a:p>
          <a:p>
            <a:endParaRPr lang="en-US" sz="1400" dirty="0">
              <a:highlight>
                <a:srgbClr val="FFFF00"/>
              </a:highlight>
            </a:endParaRPr>
          </a:p>
          <a:p>
            <a:r>
              <a:rPr lang="en-US" sz="1400" dirty="0">
                <a:highlight>
                  <a:srgbClr val="FFFF00"/>
                </a:highlight>
              </a:rPr>
              <a:t>The 2,000 targets in four days is the proxy metric. By every operational measure the system can report on itself, performance is unprecedented. But whether the targeting criteria (proportionality, distinction, necessity) held under that compression is a question the accelerated system has no mechanism to ask, because the organizational site where that question would have been asked has been compressed out of existence.</a:t>
            </a:r>
          </a:p>
          <a:p>
            <a:endParaRPr lang="en-US" sz="1400" dirty="0">
              <a:highlight>
                <a:srgbClr val="FFFF00"/>
              </a:highlight>
            </a:endParaRPr>
          </a:p>
          <a:p>
            <a:r>
              <a:rPr lang="en-US" sz="1400" dirty="0">
                <a:highlight>
                  <a:srgbClr val="FFFF00"/>
                </a:highlight>
              </a:rPr>
              <a:t>The critical PSF distinction from Amazon: Amazon's degradation eventually produced a self-announcing failure. In a military targeting context, there may be no system-level signal that forces recognition of evaluative erosion. The feedback loop that would reveal whether criteria degraded has itself been eliminated by the same acceleration.</a:t>
            </a:r>
          </a:p>
          <a:p>
            <a:endParaRPr lang="en-US" sz="1400" dirty="0">
              <a:highlight>
                <a:srgbClr val="FFFF00"/>
              </a:highlight>
            </a:endParaRPr>
          </a:p>
        </p:txBody>
      </p:sp>
      <p:sp>
        <p:nvSpPr>
          <p:cNvPr id="4" name="Slide Number Placeholder 3">
            <a:extLst>
              <a:ext uri="{FF2B5EF4-FFF2-40B4-BE49-F238E27FC236}">
                <a16:creationId xmlns:a16="http://schemas.microsoft.com/office/drawing/2014/main" id="{0460C884-BB83-EA7B-FD2D-28AA34DA1EF8}"/>
              </a:ext>
            </a:extLst>
          </p:cNvPr>
          <p:cNvSpPr>
            <a:spLocks noGrp="1"/>
          </p:cNvSpPr>
          <p:nvPr>
            <p:ph type="sldNum" sz="quarter" idx="5"/>
          </p:nvPr>
        </p:nvSpPr>
        <p:spPr/>
        <p:txBody>
          <a:bodyPr/>
          <a:lstStyle/>
          <a:p>
            <a:fld id="{A4C73DFE-B542-194D-9FFE-6C6E8340E459}" type="slidenum">
              <a:rPr lang="en-US" smtClean="0"/>
              <a:t>7</a:t>
            </a:fld>
            <a:endParaRPr lang="en-US"/>
          </a:p>
        </p:txBody>
      </p:sp>
    </p:spTree>
    <p:extLst>
      <p:ext uri="{BB962C8B-B14F-4D97-AF65-F5344CB8AC3E}">
        <p14:creationId xmlns:p14="http://schemas.microsoft.com/office/powerpoint/2010/main" val="11871077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note: the first six slides covered the core material. Now we broaden the lens.</a:t>
            </a:r>
          </a:p>
          <a:p>
            <a:endParaRPr lang="en-US" dirty="0"/>
          </a:p>
          <a:p>
            <a:r>
              <a:rPr lang="en-US" dirty="0"/>
              <a:t>Amodei's Centaur Clock shows the framework's temporal dimension, how human-AI collaboration degrades from within.</a:t>
            </a:r>
          </a:p>
          <a:p>
            <a:endParaRPr lang="en-US" dirty="0"/>
          </a:p>
          <a:p>
            <a:r>
              <a:rPr lang="en-US" dirty="0"/>
              <a:t>The Bottomless Bowl is the non-AI case that makes the mechanism portable and preemptively addresses the "is this really about AI?" version of the "it's not new" objection.</a:t>
            </a:r>
          </a:p>
          <a:p>
            <a:endParaRPr lang="en-US" dirty="0"/>
          </a:p>
          <a:p>
            <a:r>
              <a:rPr lang="en-US" dirty="0"/>
              <a:t>Dax Raad is the exception that helps identify conditions under which the mechanism becomes visible.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49AE2C-6154-21AB-6CC2-6D3FE5D400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BA5722-048F-4DA8-5771-C7D74163BD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5F4F8D-AF15-68B1-B703-9B7D28B4F93D}"/>
              </a:ext>
            </a:extLst>
          </p:cNvPr>
          <p:cNvSpPr>
            <a:spLocks noGrp="1"/>
          </p:cNvSpPr>
          <p:nvPr>
            <p:ph type="body" idx="1"/>
          </p:nvPr>
        </p:nvSpPr>
        <p:spPr/>
        <p:txBody>
          <a:bodyPr/>
          <a:lstStyle/>
          <a:p>
            <a:r>
              <a:rPr lang="en-US" sz="1400" b="1" dirty="0">
                <a:highlight>
                  <a:srgbClr val="FFFF00"/>
                </a:highlight>
              </a:rPr>
              <a:t>INHERITED / CONCEALED: </a:t>
            </a:r>
            <a:r>
              <a:rPr lang="en-US" sz="1400" dirty="0">
                <a:highlight>
                  <a:srgbClr val="FFFF00"/>
                </a:highlight>
              </a:rPr>
              <a:t>"Automation complacency" and "skill degradation through disuse" are well established in human factors research, from aviation autopilot to nuclear plant monitoring. The centaur problem predates AI by decades. But an autopilot's output is legibly mechanical. The pilot knew the system was not "thinking." AI supervision produces a qualitatively different experience: the output reads like a colleague's judgment. The vigilance required for checking a machine's calculation is structurally different from the deference that accompanies reviewing a peer's work. The centaur era in aviation lasted decades because the seam was visible. In AI-mediated knowledge work, the seam has dissolved.</a:t>
            </a:r>
          </a:p>
          <a:p>
            <a:endParaRPr lang="en-US" sz="1400" dirty="0">
              <a:highlight>
                <a:srgbClr val="FFFF00"/>
              </a:highlight>
            </a:endParaRPr>
          </a:p>
          <a:p>
            <a:r>
              <a:rPr lang="en-US" sz="1400" b="1" dirty="0">
                <a:highlight>
                  <a:srgbClr val="FFFF00"/>
                </a:highlight>
              </a:rPr>
              <a:t>CORRECTED / DEEPENED: </a:t>
            </a:r>
            <a:r>
              <a:rPr lang="en-US" sz="1400" dirty="0">
                <a:highlight>
                  <a:srgbClr val="FFFF00"/>
                </a:highlight>
              </a:rPr>
              <a:t>Amodei is not uncritically optimistic. He expresses genuine concern about Phase 3. He worries about the speed of transition. That candor makes him more credible than a CEO who denies any risk, and it makes his Phase 2 stability assumption harder to challenge. The audience thinks: "he sees the risks, so his assessment of Phase 2 must be the part he has thought through carefully." But the PSF claim is that Phase 2 instability is the mechanism his own company documented, and his partial correction (worrying about Phase 3 while assuming Phase 2 is stable) leaves exactly that mechanism unexamined. The worry about the future is the concealment of the present.</a:t>
            </a:r>
          </a:p>
          <a:p>
            <a:r>
              <a:rPr lang="en-US" sz="1400" dirty="0">
                <a:highlight>
                  <a:srgbClr val="FFFF00"/>
                </a:highlight>
              </a:rPr>
              <a:t>Amodei is the most credible possible voice for this case because he runs a frontier AI lab. His three-phase model is intuitive and widely shared.</a:t>
            </a:r>
          </a:p>
          <a:p>
            <a:endParaRPr lang="en-US" sz="1400" dirty="0">
              <a:highlight>
                <a:srgbClr val="FFFF00"/>
              </a:highlight>
            </a:endParaRPr>
          </a:p>
          <a:p>
            <a:r>
              <a:rPr lang="en-US" sz="1400" b="1" dirty="0">
                <a:highlight>
                  <a:srgbClr val="FFFF00"/>
                </a:highlight>
              </a:rPr>
              <a:t>The PSF complication:</a:t>
            </a:r>
            <a:r>
              <a:rPr lang="en-US" sz="1400" dirty="0">
                <a:highlight>
                  <a:srgbClr val="FFFF00"/>
                </a:highlight>
              </a:rPr>
              <a:t> the centaur model treats Phase 2 as stable. PSF predicts Phase 2 is internally unstable because the act of supervising AI outputs transforms the supervisor's evaluative capacity. Supervision requires judgment. Judgment requires practice. Practice requires doing the work.</a:t>
            </a:r>
          </a:p>
          <a:p>
            <a:endParaRPr lang="en-US" sz="1400" dirty="0">
              <a:highlight>
                <a:srgbClr val="FFFF00"/>
              </a:highlight>
            </a:endParaRPr>
          </a:p>
          <a:p>
            <a:r>
              <a:rPr lang="en-US" sz="1400" b="1" dirty="0">
                <a:highlight>
                  <a:srgbClr val="FFFF00"/>
                </a:highlight>
              </a:rPr>
              <a:t>The devastating detail: </a:t>
            </a:r>
            <a:r>
              <a:rPr lang="en-US" sz="1400" dirty="0">
                <a:highlight>
                  <a:srgbClr val="FFFF00"/>
                </a:highlight>
              </a:rPr>
              <a:t>Anthropic's own self-report documented exactly this pattern. Practitioners who relied heavily on AI outputs reported increased confidence while objective measures told a different story.</a:t>
            </a:r>
          </a:p>
          <a:p>
            <a:endParaRPr lang="en-US" sz="1400" dirty="0">
              <a:highlight>
                <a:srgbClr val="FFFF00"/>
              </a:highlight>
            </a:endParaRPr>
          </a:p>
          <a:p>
            <a:r>
              <a:rPr lang="en-US" sz="1400" dirty="0">
                <a:highlight>
                  <a:srgbClr val="FFFF00"/>
                </a:highlight>
              </a:rPr>
              <a:t>The CEO is describing a centaur phase that his own company's research shows is self-undermining. He is not wrong about the phases. He is wrong about the stability of Phase 2. The centaur does not end because the horse outgrows the rider. It ends because riding changes what the rider can see.</a:t>
            </a:r>
          </a:p>
          <a:p>
            <a:endParaRPr lang="en-US" sz="1400" dirty="0">
              <a:highlight>
                <a:srgbClr val="FFFF00"/>
              </a:highlight>
            </a:endParaRPr>
          </a:p>
          <a:p>
            <a:r>
              <a:rPr lang="en-US" sz="1400" dirty="0">
                <a:highlight>
                  <a:srgbClr val="FFFF00"/>
                </a:highlight>
              </a:rPr>
              <a:t>The partial self-correction point is especially sharp here. Amodei is not uncritically optimistic. He expresses genuine concern about Phase 3. He worries about the speed of transition. He acknowledges disruption. That candor makes him more credible than a CEO who denies any risk, and it makes his Phase 2 stability assumption harder to challenge. The audience thinks: "he sees the risks, so his assessment of Phase 2 must be the part he has thought through carefully." But the PSF claim is that Phase 2 instability is the mechanism his own company documented, and his partial correction (worrying about Phase 3 while assuming Phase 2 is stable) leaves exactly that mechanism unexamined. The worry about the future is the concealment of the present.</a:t>
            </a:r>
          </a:p>
          <a:p>
            <a:r>
              <a:rPr lang="en-US" sz="1400" dirty="0">
                <a:highlight>
                  <a:srgbClr val="FFFF00"/>
                </a:highlight>
              </a:rPr>
              <a:t>For the PSF paper, this shows explanatory reach beyond Goodhart's Law or competence trap explanations. Amodei is not gaming a metric. He is making a sincere prediction with a structural blind spot PSF identifies: the assumption that supervisory capacity persists independently of productive capacity.</a:t>
            </a:r>
          </a:p>
        </p:txBody>
      </p:sp>
      <p:sp>
        <p:nvSpPr>
          <p:cNvPr id="4" name="Slide Number Placeholder 3">
            <a:extLst>
              <a:ext uri="{FF2B5EF4-FFF2-40B4-BE49-F238E27FC236}">
                <a16:creationId xmlns:a16="http://schemas.microsoft.com/office/drawing/2014/main" id="{68F35CDA-8BE3-4AF6-B57A-586D38DCAB33}"/>
              </a:ext>
            </a:extLst>
          </p:cNvPr>
          <p:cNvSpPr>
            <a:spLocks noGrp="1"/>
          </p:cNvSpPr>
          <p:nvPr>
            <p:ph type="sldNum" sz="quarter" idx="5"/>
          </p:nvPr>
        </p:nvSpPr>
        <p:spPr/>
        <p:txBody>
          <a:bodyPr/>
          <a:lstStyle/>
          <a:p>
            <a:fld id="{A4C73DFE-B542-194D-9FFE-6C6E8340E459}" type="slidenum">
              <a:rPr lang="en-US" smtClean="0"/>
              <a:t>9</a:t>
            </a:fld>
            <a:endParaRPr lang="en-US"/>
          </a:p>
        </p:txBody>
      </p:sp>
    </p:spTree>
    <p:extLst>
      <p:ext uri="{BB962C8B-B14F-4D97-AF65-F5344CB8AC3E}">
        <p14:creationId xmlns:p14="http://schemas.microsoft.com/office/powerpoint/2010/main" val="111848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5D9B4-AD10-8E05-9315-F4895D18B4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01C937B-F41A-94A7-315C-96D6A9A7E6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FD49201-63E6-1FA2-59B1-74E80C53DD85}"/>
              </a:ext>
            </a:extLst>
          </p:cNvPr>
          <p:cNvSpPr>
            <a:spLocks noGrp="1"/>
          </p:cNvSpPr>
          <p:nvPr>
            <p:ph type="dt" sz="half" idx="10"/>
          </p:nvPr>
        </p:nvSpPr>
        <p:spPr/>
        <p:txBody>
          <a:bodyPr/>
          <a:lstStyle/>
          <a:p>
            <a:fld id="{19821E09-7526-3949-B5C9-5099106CE642}" type="datetimeFigureOut">
              <a:rPr lang="en-US" smtClean="0"/>
              <a:t>3/23/26</a:t>
            </a:fld>
            <a:endParaRPr lang="en-US"/>
          </a:p>
        </p:txBody>
      </p:sp>
      <p:sp>
        <p:nvSpPr>
          <p:cNvPr id="5" name="Footer Placeholder 4">
            <a:extLst>
              <a:ext uri="{FF2B5EF4-FFF2-40B4-BE49-F238E27FC236}">
                <a16:creationId xmlns:a16="http://schemas.microsoft.com/office/drawing/2014/main" id="{E37EA42A-8193-4B0E-A4BE-8907169DA7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D03475-341D-E433-C265-786AEDF1A017}"/>
              </a:ext>
            </a:extLst>
          </p:cNvPr>
          <p:cNvSpPr>
            <a:spLocks noGrp="1"/>
          </p:cNvSpPr>
          <p:nvPr>
            <p:ph type="sldNum" sz="quarter" idx="12"/>
          </p:nvPr>
        </p:nvSpPr>
        <p:spPr/>
        <p:txBody>
          <a:bodyPr/>
          <a:lstStyle/>
          <a:p>
            <a:fld id="{857F9F6E-F3C1-5D4D-9CBA-00116DE250E6}" type="slidenum">
              <a:rPr lang="en-US" smtClean="0"/>
              <a:t>‹#›</a:t>
            </a:fld>
            <a:endParaRPr lang="en-US"/>
          </a:p>
        </p:txBody>
      </p:sp>
    </p:spTree>
    <p:extLst>
      <p:ext uri="{BB962C8B-B14F-4D97-AF65-F5344CB8AC3E}">
        <p14:creationId xmlns:p14="http://schemas.microsoft.com/office/powerpoint/2010/main" val="790592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A8EF4-EACE-CA8F-4E67-23C91B0ABB3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8C99947-E295-3035-188D-716FD0D4C6B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16B0FB-7D02-BA52-AC78-DF7C8584E92D}"/>
              </a:ext>
            </a:extLst>
          </p:cNvPr>
          <p:cNvSpPr>
            <a:spLocks noGrp="1"/>
          </p:cNvSpPr>
          <p:nvPr>
            <p:ph type="dt" sz="half" idx="10"/>
          </p:nvPr>
        </p:nvSpPr>
        <p:spPr/>
        <p:txBody>
          <a:bodyPr/>
          <a:lstStyle/>
          <a:p>
            <a:fld id="{19821E09-7526-3949-B5C9-5099106CE642}" type="datetimeFigureOut">
              <a:rPr lang="en-US" smtClean="0"/>
              <a:t>3/23/26</a:t>
            </a:fld>
            <a:endParaRPr lang="en-US"/>
          </a:p>
        </p:txBody>
      </p:sp>
      <p:sp>
        <p:nvSpPr>
          <p:cNvPr id="5" name="Footer Placeholder 4">
            <a:extLst>
              <a:ext uri="{FF2B5EF4-FFF2-40B4-BE49-F238E27FC236}">
                <a16:creationId xmlns:a16="http://schemas.microsoft.com/office/drawing/2014/main" id="{9C8C1614-0B4B-4C56-57EF-C2B01582F4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2490C8-D24D-AEB5-DE98-D3B8A2A77A7A}"/>
              </a:ext>
            </a:extLst>
          </p:cNvPr>
          <p:cNvSpPr>
            <a:spLocks noGrp="1"/>
          </p:cNvSpPr>
          <p:nvPr>
            <p:ph type="sldNum" sz="quarter" idx="12"/>
          </p:nvPr>
        </p:nvSpPr>
        <p:spPr/>
        <p:txBody>
          <a:bodyPr/>
          <a:lstStyle/>
          <a:p>
            <a:fld id="{857F9F6E-F3C1-5D4D-9CBA-00116DE250E6}" type="slidenum">
              <a:rPr lang="en-US" smtClean="0"/>
              <a:t>‹#›</a:t>
            </a:fld>
            <a:endParaRPr lang="en-US"/>
          </a:p>
        </p:txBody>
      </p:sp>
    </p:spTree>
    <p:extLst>
      <p:ext uri="{BB962C8B-B14F-4D97-AF65-F5344CB8AC3E}">
        <p14:creationId xmlns:p14="http://schemas.microsoft.com/office/powerpoint/2010/main" val="4206191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D7FFF4-5FB3-D333-709A-104D9E79052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D1BC5EE-EA23-17C1-338D-2511392F678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F5B7FD-07F7-95A0-8638-0B58CB223FDE}"/>
              </a:ext>
            </a:extLst>
          </p:cNvPr>
          <p:cNvSpPr>
            <a:spLocks noGrp="1"/>
          </p:cNvSpPr>
          <p:nvPr>
            <p:ph type="dt" sz="half" idx="10"/>
          </p:nvPr>
        </p:nvSpPr>
        <p:spPr/>
        <p:txBody>
          <a:bodyPr/>
          <a:lstStyle/>
          <a:p>
            <a:fld id="{19821E09-7526-3949-B5C9-5099106CE642}" type="datetimeFigureOut">
              <a:rPr lang="en-US" smtClean="0"/>
              <a:t>3/23/26</a:t>
            </a:fld>
            <a:endParaRPr lang="en-US"/>
          </a:p>
        </p:txBody>
      </p:sp>
      <p:sp>
        <p:nvSpPr>
          <p:cNvPr id="5" name="Footer Placeholder 4">
            <a:extLst>
              <a:ext uri="{FF2B5EF4-FFF2-40B4-BE49-F238E27FC236}">
                <a16:creationId xmlns:a16="http://schemas.microsoft.com/office/drawing/2014/main" id="{B0FF5D0B-541A-7E16-49B4-E9F3B18767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5380E7-788C-4304-F28C-5C9151382232}"/>
              </a:ext>
            </a:extLst>
          </p:cNvPr>
          <p:cNvSpPr>
            <a:spLocks noGrp="1"/>
          </p:cNvSpPr>
          <p:nvPr>
            <p:ph type="sldNum" sz="quarter" idx="12"/>
          </p:nvPr>
        </p:nvSpPr>
        <p:spPr/>
        <p:txBody>
          <a:bodyPr/>
          <a:lstStyle/>
          <a:p>
            <a:fld id="{857F9F6E-F3C1-5D4D-9CBA-00116DE250E6}" type="slidenum">
              <a:rPr lang="en-US" smtClean="0"/>
              <a:t>‹#›</a:t>
            </a:fld>
            <a:endParaRPr lang="en-US"/>
          </a:p>
        </p:txBody>
      </p:sp>
    </p:spTree>
    <p:extLst>
      <p:ext uri="{BB962C8B-B14F-4D97-AF65-F5344CB8AC3E}">
        <p14:creationId xmlns:p14="http://schemas.microsoft.com/office/powerpoint/2010/main" val="1144736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B5248-5FEB-7F4F-41BD-FD5B34587F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18B604B-DE0D-0C4A-120E-9019DC7F88B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E33F62-B485-51FE-B038-9B316FEC244E}"/>
              </a:ext>
            </a:extLst>
          </p:cNvPr>
          <p:cNvSpPr>
            <a:spLocks noGrp="1"/>
          </p:cNvSpPr>
          <p:nvPr>
            <p:ph type="dt" sz="half" idx="10"/>
          </p:nvPr>
        </p:nvSpPr>
        <p:spPr/>
        <p:txBody>
          <a:bodyPr/>
          <a:lstStyle/>
          <a:p>
            <a:fld id="{19821E09-7526-3949-B5C9-5099106CE642}" type="datetimeFigureOut">
              <a:rPr lang="en-US" smtClean="0"/>
              <a:t>3/23/26</a:t>
            </a:fld>
            <a:endParaRPr lang="en-US"/>
          </a:p>
        </p:txBody>
      </p:sp>
      <p:sp>
        <p:nvSpPr>
          <p:cNvPr id="5" name="Footer Placeholder 4">
            <a:extLst>
              <a:ext uri="{FF2B5EF4-FFF2-40B4-BE49-F238E27FC236}">
                <a16:creationId xmlns:a16="http://schemas.microsoft.com/office/drawing/2014/main" id="{7A1FCF6D-6167-43F1-0878-77731A94AE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4C3FAF-19A6-AF97-14A0-E4BEEB64AD77}"/>
              </a:ext>
            </a:extLst>
          </p:cNvPr>
          <p:cNvSpPr>
            <a:spLocks noGrp="1"/>
          </p:cNvSpPr>
          <p:nvPr>
            <p:ph type="sldNum" sz="quarter" idx="12"/>
          </p:nvPr>
        </p:nvSpPr>
        <p:spPr/>
        <p:txBody>
          <a:bodyPr/>
          <a:lstStyle/>
          <a:p>
            <a:fld id="{857F9F6E-F3C1-5D4D-9CBA-00116DE250E6}" type="slidenum">
              <a:rPr lang="en-US" smtClean="0"/>
              <a:t>‹#›</a:t>
            </a:fld>
            <a:endParaRPr lang="en-US"/>
          </a:p>
        </p:txBody>
      </p:sp>
    </p:spTree>
    <p:extLst>
      <p:ext uri="{BB962C8B-B14F-4D97-AF65-F5344CB8AC3E}">
        <p14:creationId xmlns:p14="http://schemas.microsoft.com/office/powerpoint/2010/main" val="2653071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BE7FA-17AD-0F11-CD03-C160A1A7E4E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E8C3072-6459-0431-40A0-B21C6B6EE8D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B6FD074-E4F3-694E-6F5B-84661B5D04A5}"/>
              </a:ext>
            </a:extLst>
          </p:cNvPr>
          <p:cNvSpPr>
            <a:spLocks noGrp="1"/>
          </p:cNvSpPr>
          <p:nvPr>
            <p:ph type="dt" sz="half" idx="10"/>
          </p:nvPr>
        </p:nvSpPr>
        <p:spPr/>
        <p:txBody>
          <a:bodyPr/>
          <a:lstStyle/>
          <a:p>
            <a:fld id="{19821E09-7526-3949-B5C9-5099106CE642}" type="datetimeFigureOut">
              <a:rPr lang="en-US" smtClean="0"/>
              <a:t>3/23/26</a:t>
            </a:fld>
            <a:endParaRPr lang="en-US"/>
          </a:p>
        </p:txBody>
      </p:sp>
      <p:sp>
        <p:nvSpPr>
          <p:cNvPr id="5" name="Footer Placeholder 4">
            <a:extLst>
              <a:ext uri="{FF2B5EF4-FFF2-40B4-BE49-F238E27FC236}">
                <a16:creationId xmlns:a16="http://schemas.microsoft.com/office/drawing/2014/main" id="{55F32351-EA46-D9E7-7240-B6E2593877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C49104-5FBD-336B-3368-EDC984D05EDE}"/>
              </a:ext>
            </a:extLst>
          </p:cNvPr>
          <p:cNvSpPr>
            <a:spLocks noGrp="1"/>
          </p:cNvSpPr>
          <p:nvPr>
            <p:ph type="sldNum" sz="quarter" idx="12"/>
          </p:nvPr>
        </p:nvSpPr>
        <p:spPr/>
        <p:txBody>
          <a:bodyPr/>
          <a:lstStyle/>
          <a:p>
            <a:fld id="{857F9F6E-F3C1-5D4D-9CBA-00116DE250E6}" type="slidenum">
              <a:rPr lang="en-US" smtClean="0"/>
              <a:t>‹#›</a:t>
            </a:fld>
            <a:endParaRPr lang="en-US"/>
          </a:p>
        </p:txBody>
      </p:sp>
    </p:spTree>
    <p:extLst>
      <p:ext uri="{BB962C8B-B14F-4D97-AF65-F5344CB8AC3E}">
        <p14:creationId xmlns:p14="http://schemas.microsoft.com/office/powerpoint/2010/main" val="3353251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28ABA-07D6-CE07-E983-130418FC7D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B90F8B-367E-B8F5-FC4E-2F0DCE68EC2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033B38-CE72-3A3F-5E7E-D41A085FF5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C3F7FF1-DE81-2B3B-E404-B369603CFDDC}"/>
              </a:ext>
            </a:extLst>
          </p:cNvPr>
          <p:cNvSpPr>
            <a:spLocks noGrp="1"/>
          </p:cNvSpPr>
          <p:nvPr>
            <p:ph type="dt" sz="half" idx="10"/>
          </p:nvPr>
        </p:nvSpPr>
        <p:spPr/>
        <p:txBody>
          <a:bodyPr/>
          <a:lstStyle/>
          <a:p>
            <a:fld id="{19821E09-7526-3949-B5C9-5099106CE642}" type="datetimeFigureOut">
              <a:rPr lang="en-US" smtClean="0"/>
              <a:t>3/23/26</a:t>
            </a:fld>
            <a:endParaRPr lang="en-US"/>
          </a:p>
        </p:txBody>
      </p:sp>
      <p:sp>
        <p:nvSpPr>
          <p:cNvPr id="6" name="Footer Placeholder 5">
            <a:extLst>
              <a:ext uri="{FF2B5EF4-FFF2-40B4-BE49-F238E27FC236}">
                <a16:creationId xmlns:a16="http://schemas.microsoft.com/office/drawing/2014/main" id="{C94C18B8-CB0A-DEFA-C168-2D1F1AD388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8EEA96-D59A-EAE4-C8D5-FDB0B7F915D4}"/>
              </a:ext>
            </a:extLst>
          </p:cNvPr>
          <p:cNvSpPr>
            <a:spLocks noGrp="1"/>
          </p:cNvSpPr>
          <p:nvPr>
            <p:ph type="sldNum" sz="quarter" idx="12"/>
          </p:nvPr>
        </p:nvSpPr>
        <p:spPr/>
        <p:txBody>
          <a:bodyPr/>
          <a:lstStyle/>
          <a:p>
            <a:fld id="{857F9F6E-F3C1-5D4D-9CBA-00116DE250E6}" type="slidenum">
              <a:rPr lang="en-US" smtClean="0"/>
              <a:t>‹#›</a:t>
            </a:fld>
            <a:endParaRPr lang="en-US"/>
          </a:p>
        </p:txBody>
      </p:sp>
    </p:spTree>
    <p:extLst>
      <p:ext uri="{BB962C8B-B14F-4D97-AF65-F5344CB8AC3E}">
        <p14:creationId xmlns:p14="http://schemas.microsoft.com/office/powerpoint/2010/main" val="389992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6C23F-EBE6-9788-0C7B-74BF01E52C5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C654D5E-2709-9FC5-F52C-797E81F305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E6A2790-92E8-1EC6-3923-A3D55BDA87B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742F2C1-3A83-C1A4-4973-9E4F363689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BBE1F8A-86CA-D2DE-D084-92B74302B3D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34D6690-6C73-40A5-0A5E-E50CB09E3385}"/>
              </a:ext>
            </a:extLst>
          </p:cNvPr>
          <p:cNvSpPr>
            <a:spLocks noGrp="1"/>
          </p:cNvSpPr>
          <p:nvPr>
            <p:ph type="dt" sz="half" idx="10"/>
          </p:nvPr>
        </p:nvSpPr>
        <p:spPr/>
        <p:txBody>
          <a:bodyPr/>
          <a:lstStyle/>
          <a:p>
            <a:fld id="{19821E09-7526-3949-B5C9-5099106CE642}" type="datetimeFigureOut">
              <a:rPr lang="en-US" smtClean="0"/>
              <a:t>3/23/26</a:t>
            </a:fld>
            <a:endParaRPr lang="en-US"/>
          </a:p>
        </p:txBody>
      </p:sp>
      <p:sp>
        <p:nvSpPr>
          <p:cNvPr id="8" name="Footer Placeholder 7">
            <a:extLst>
              <a:ext uri="{FF2B5EF4-FFF2-40B4-BE49-F238E27FC236}">
                <a16:creationId xmlns:a16="http://schemas.microsoft.com/office/drawing/2014/main" id="{92E7549B-57B4-E9A8-F204-919503F5386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5EA3072-40F7-14E8-5E61-32E2752EA7FE}"/>
              </a:ext>
            </a:extLst>
          </p:cNvPr>
          <p:cNvSpPr>
            <a:spLocks noGrp="1"/>
          </p:cNvSpPr>
          <p:nvPr>
            <p:ph type="sldNum" sz="quarter" idx="12"/>
          </p:nvPr>
        </p:nvSpPr>
        <p:spPr/>
        <p:txBody>
          <a:bodyPr/>
          <a:lstStyle/>
          <a:p>
            <a:fld id="{857F9F6E-F3C1-5D4D-9CBA-00116DE250E6}" type="slidenum">
              <a:rPr lang="en-US" smtClean="0"/>
              <a:t>‹#›</a:t>
            </a:fld>
            <a:endParaRPr lang="en-US"/>
          </a:p>
        </p:txBody>
      </p:sp>
    </p:spTree>
    <p:extLst>
      <p:ext uri="{BB962C8B-B14F-4D97-AF65-F5344CB8AC3E}">
        <p14:creationId xmlns:p14="http://schemas.microsoft.com/office/powerpoint/2010/main" val="1641370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09CDC-6BDE-BDFC-A601-A568F0519F7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E3E6146-F3F6-1440-5F00-9850966640E0}"/>
              </a:ext>
            </a:extLst>
          </p:cNvPr>
          <p:cNvSpPr>
            <a:spLocks noGrp="1"/>
          </p:cNvSpPr>
          <p:nvPr>
            <p:ph type="dt" sz="half" idx="10"/>
          </p:nvPr>
        </p:nvSpPr>
        <p:spPr/>
        <p:txBody>
          <a:bodyPr/>
          <a:lstStyle/>
          <a:p>
            <a:fld id="{19821E09-7526-3949-B5C9-5099106CE642}" type="datetimeFigureOut">
              <a:rPr lang="en-US" smtClean="0"/>
              <a:t>3/23/26</a:t>
            </a:fld>
            <a:endParaRPr lang="en-US"/>
          </a:p>
        </p:txBody>
      </p:sp>
      <p:sp>
        <p:nvSpPr>
          <p:cNvPr id="4" name="Footer Placeholder 3">
            <a:extLst>
              <a:ext uri="{FF2B5EF4-FFF2-40B4-BE49-F238E27FC236}">
                <a16:creationId xmlns:a16="http://schemas.microsoft.com/office/drawing/2014/main" id="{CDB50087-85B3-BA86-061A-1CB456E57F4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8A168C8-5309-AEC2-FADE-B8E7FDDF5A5E}"/>
              </a:ext>
            </a:extLst>
          </p:cNvPr>
          <p:cNvSpPr>
            <a:spLocks noGrp="1"/>
          </p:cNvSpPr>
          <p:nvPr>
            <p:ph type="sldNum" sz="quarter" idx="12"/>
          </p:nvPr>
        </p:nvSpPr>
        <p:spPr/>
        <p:txBody>
          <a:bodyPr/>
          <a:lstStyle/>
          <a:p>
            <a:fld id="{857F9F6E-F3C1-5D4D-9CBA-00116DE250E6}" type="slidenum">
              <a:rPr lang="en-US" smtClean="0"/>
              <a:t>‹#›</a:t>
            </a:fld>
            <a:endParaRPr lang="en-US"/>
          </a:p>
        </p:txBody>
      </p:sp>
    </p:spTree>
    <p:extLst>
      <p:ext uri="{BB962C8B-B14F-4D97-AF65-F5344CB8AC3E}">
        <p14:creationId xmlns:p14="http://schemas.microsoft.com/office/powerpoint/2010/main" val="2472169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E8A4BDD-A8B2-BF37-81DE-4B85298FA8CD}"/>
              </a:ext>
            </a:extLst>
          </p:cNvPr>
          <p:cNvSpPr>
            <a:spLocks noGrp="1"/>
          </p:cNvSpPr>
          <p:nvPr>
            <p:ph type="dt" sz="half" idx="10"/>
          </p:nvPr>
        </p:nvSpPr>
        <p:spPr/>
        <p:txBody>
          <a:bodyPr/>
          <a:lstStyle/>
          <a:p>
            <a:fld id="{19821E09-7526-3949-B5C9-5099106CE642}" type="datetimeFigureOut">
              <a:rPr lang="en-US" smtClean="0"/>
              <a:t>3/23/26</a:t>
            </a:fld>
            <a:endParaRPr lang="en-US"/>
          </a:p>
        </p:txBody>
      </p:sp>
      <p:sp>
        <p:nvSpPr>
          <p:cNvPr id="3" name="Footer Placeholder 2">
            <a:extLst>
              <a:ext uri="{FF2B5EF4-FFF2-40B4-BE49-F238E27FC236}">
                <a16:creationId xmlns:a16="http://schemas.microsoft.com/office/drawing/2014/main" id="{D9DFC151-68E9-E1A2-A0F9-1ABA8F5362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6F9A21F-1C4D-AB25-7D9B-0C8BB1620183}"/>
              </a:ext>
            </a:extLst>
          </p:cNvPr>
          <p:cNvSpPr>
            <a:spLocks noGrp="1"/>
          </p:cNvSpPr>
          <p:nvPr>
            <p:ph type="sldNum" sz="quarter" idx="12"/>
          </p:nvPr>
        </p:nvSpPr>
        <p:spPr/>
        <p:txBody>
          <a:bodyPr/>
          <a:lstStyle/>
          <a:p>
            <a:fld id="{857F9F6E-F3C1-5D4D-9CBA-00116DE250E6}" type="slidenum">
              <a:rPr lang="en-US" smtClean="0"/>
              <a:t>‹#›</a:t>
            </a:fld>
            <a:endParaRPr lang="en-US"/>
          </a:p>
        </p:txBody>
      </p:sp>
    </p:spTree>
    <p:extLst>
      <p:ext uri="{BB962C8B-B14F-4D97-AF65-F5344CB8AC3E}">
        <p14:creationId xmlns:p14="http://schemas.microsoft.com/office/powerpoint/2010/main" val="2685003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5FE25-123D-0D4A-C76C-9D1D75F7D9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E37B663-E02E-0503-6279-8A6F0183B6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6B929C0-0B58-7C3F-846E-3CA044E8ED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073B5B-43DB-0B03-7A61-693F691E51D2}"/>
              </a:ext>
            </a:extLst>
          </p:cNvPr>
          <p:cNvSpPr>
            <a:spLocks noGrp="1"/>
          </p:cNvSpPr>
          <p:nvPr>
            <p:ph type="dt" sz="half" idx="10"/>
          </p:nvPr>
        </p:nvSpPr>
        <p:spPr/>
        <p:txBody>
          <a:bodyPr/>
          <a:lstStyle/>
          <a:p>
            <a:fld id="{19821E09-7526-3949-B5C9-5099106CE642}" type="datetimeFigureOut">
              <a:rPr lang="en-US" smtClean="0"/>
              <a:t>3/23/26</a:t>
            </a:fld>
            <a:endParaRPr lang="en-US"/>
          </a:p>
        </p:txBody>
      </p:sp>
      <p:sp>
        <p:nvSpPr>
          <p:cNvPr id="6" name="Footer Placeholder 5">
            <a:extLst>
              <a:ext uri="{FF2B5EF4-FFF2-40B4-BE49-F238E27FC236}">
                <a16:creationId xmlns:a16="http://schemas.microsoft.com/office/drawing/2014/main" id="{6AE8D911-647A-CDEA-8EA4-674C766940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1FDBB4-8EFC-CEBD-E68D-4D9261962104}"/>
              </a:ext>
            </a:extLst>
          </p:cNvPr>
          <p:cNvSpPr>
            <a:spLocks noGrp="1"/>
          </p:cNvSpPr>
          <p:nvPr>
            <p:ph type="sldNum" sz="quarter" idx="12"/>
          </p:nvPr>
        </p:nvSpPr>
        <p:spPr/>
        <p:txBody>
          <a:bodyPr/>
          <a:lstStyle/>
          <a:p>
            <a:fld id="{857F9F6E-F3C1-5D4D-9CBA-00116DE250E6}" type="slidenum">
              <a:rPr lang="en-US" smtClean="0"/>
              <a:t>‹#›</a:t>
            </a:fld>
            <a:endParaRPr lang="en-US"/>
          </a:p>
        </p:txBody>
      </p:sp>
    </p:spTree>
    <p:extLst>
      <p:ext uri="{BB962C8B-B14F-4D97-AF65-F5344CB8AC3E}">
        <p14:creationId xmlns:p14="http://schemas.microsoft.com/office/powerpoint/2010/main" val="3096807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4567C-85A3-B581-1732-748F8ABCFC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1E4754E-3162-BA51-C86E-D716279288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F4ADFCC-70F1-CB63-0F25-866B927B38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27646C-C66E-046D-DD4A-443DFC74E7F8}"/>
              </a:ext>
            </a:extLst>
          </p:cNvPr>
          <p:cNvSpPr>
            <a:spLocks noGrp="1"/>
          </p:cNvSpPr>
          <p:nvPr>
            <p:ph type="dt" sz="half" idx="10"/>
          </p:nvPr>
        </p:nvSpPr>
        <p:spPr/>
        <p:txBody>
          <a:bodyPr/>
          <a:lstStyle/>
          <a:p>
            <a:fld id="{19821E09-7526-3949-B5C9-5099106CE642}" type="datetimeFigureOut">
              <a:rPr lang="en-US" smtClean="0"/>
              <a:t>3/23/26</a:t>
            </a:fld>
            <a:endParaRPr lang="en-US"/>
          </a:p>
        </p:txBody>
      </p:sp>
      <p:sp>
        <p:nvSpPr>
          <p:cNvPr id="6" name="Footer Placeholder 5">
            <a:extLst>
              <a:ext uri="{FF2B5EF4-FFF2-40B4-BE49-F238E27FC236}">
                <a16:creationId xmlns:a16="http://schemas.microsoft.com/office/drawing/2014/main" id="{6FFD1FA8-40BA-574C-5CB3-2BF1C9CC19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0E01D3-A9E6-1FB0-196F-0C4241789FDA}"/>
              </a:ext>
            </a:extLst>
          </p:cNvPr>
          <p:cNvSpPr>
            <a:spLocks noGrp="1"/>
          </p:cNvSpPr>
          <p:nvPr>
            <p:ph type="sldNum" sz="quarter" idx="12"/>
          </p:nvPr>
        </p:nvSpPr>
        <p:spPr/>
        <p:txBody>
          <a:bodyPr/>
          <a:lstStyle/>
          <a:p>
            <a:fld id="{857F9F6E-F3C1-5D4D-9CBA-00116DE250E6}" type="slidenum">
              <a:rPr lang="en-US" smtClean="0"/>
              <a:t>‹#›</a:t>
            </a:fld>
            <a:endParaRPr lang="en-US"/>
          </a:p>
        </p:txBody>
      </p:sp>
    </p:spTree>
    <p:extLst>
      <p:ext uri="{BB962C8B-B14F-4D97-AF65-F5344CB8AC3E}">
        <p14:creationId xmlns:p14="http://schemas.microsoft.com/office/powerpoint/2010/main" val="3987185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520C69-1F5A-DB1D-D804-1D77871F4D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13C6685-4AEE-C041-510B-9D373DA772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05535E-174A-31AA-4BD0-D17735F1DA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9821E09-7526-3949-B5C9-5099106CE642}" type="datetimeFigureOut">
              <a:rPr lang="en-US" smtClean="0"/>
              <a:t>3/23/26</a:t>
            </a:fld>
            <a:endParaRPr lang="en-US"/>
          </a:p>
        </p:txBody>
      </p:sp>
      <p:sp>
        <p:nvSpPr>
          <p:cNvPr id="5" name="Footer Placeholder 4">
            <a:extLst>
              <a:ext uri="{FF2B5EF4-FFF2-40B4-BE49-F238E27FC236}">
                <a16:creationId xmlns:a16="http://schemas.microsoft.com/office/drawing/2014/main" id="{2B8B76E8-7DCA-FFA1-FC61-3FC6A2EFB2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7A05F7F-7A1E-9C2B-4686-346EA56AD8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57F9F6E-F3C1-5D4D-9CBA-00116DE250E6}" type="slidenum">
              <a:rPr lang="en-US" smtClean="0"/>
              <a:t>‹#›</a:t>
            </a:fld>
            <a:endParaRPr lang="en-US"/>
          </a:p>
        </p:txBody>
      </p:sp>
    </p:spTree>
    <p:extLst>
      <p:ext uri="{BB962C8B-B14F-4D97-AF65-F5344CB8AC3E}">
        <p14:creationId xmlns:p14="http://schemas.microsoft.com/office/powerpoint/2010/main" val="30492478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cnbc.com/2026/03/10/amazon-plans-deep-dive-internal-meeting-address-ai-related-outages.html),%20Futurism%20(https:/futurism.com/artificial-intelligence/amazon-ai-tools-business),%20Fortune%20(https:/fortune.com/2026/03/11/elon-musk-amazon-outage-ai-relate-incident-meeting-report-cybersecurity/"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0" name="Title"/>
          <p:cNvSpPr/>
          <p:nvPr/>
        </p:nvSpPr>
        <p:spPr>
          <a:xfrm>
            <a:off x="590308" y="2461551"/>
            <a:ext cx="10780413" cy="993493"/>
          </a:xfrm>
          <a:prstGeom prst="rect">
            <a:avLst/>
          </a:prstGeom>
        </p:spPr>
        <p:txBody>
          <a:bodyPr wrap="square" lIns="0" tIns="0" rIns="0" bIns="0" anchor="t"/>
          <a:lstStyle/>
          <a:p>
            <a:pPr>
              <a:buNone/>
            </a:pPr>
            <a:r>
              <a:rPr lang="en-US" sz="5400" b="1" dirty="0">
                <a:solidFill>
                  <a:schemeClr val="tx1">
                    <a:lumMod val="75000"/>
                    <a:lumOff val="25000"/>
                  </a:schemeClr>
                </a:solidFill>
                <a:latin typeface="Arial" panose="02000503000000020004" pitchFamily="2" charset="0"/>
                <a:ea typeface="Arial" panose="02000503000000020004" pitchFamily="2" charset="0"/>
                <a:cs typeface="Arial" panose="02000503000000020004" pitchFamily="2" charset="0"/>
              </a:rPr>
              <a:t>What AI Engagement Conceals</a:t>
            </a:r>
          </a:p>
        </p:txBody>
      </p:sp>
      <p:sp>
        <p:nvSpPr>
          <p:cNvPr id="11" name="Subtitle"/>
          <p:cNvSpPr/>
          <p:nvPr/>
        </p:nvSpPr>
        <p:spPr>
          <a:xfrm>
            <a:off x="590307" y="3455044"/>
            <a:ext cx="8889358" cy="468773"/>
          </a:xfrm>
          <a:prstGeom prst="rect">
            <a:avLst/>
          </a:prstGeom>
        </p:spPr>
        <p:txBody>
          <a:bodyPr wrap="square" lIns="0" tIns="0" rIns="0" bIns="0" anchor="ctr"/>
          <a:lstStyle/>
          <a:p>
            <a:pPr>
              <a:lnSpc>
                <a:spcPct val="110000"/>
              </a:lnSpc>
              <a:buNone/>
            </a:pPr>
            <a:r>
              <a:rPr lang="en-US" sz="2000" dirty="0">
                <a:solidFill>
                  <a:schemeClr val="tx1">
                    <a:lumMod val="50000"/>
                    <a:lumOff val="50000"/>
                  </a:schemeClr>
                </a:solidFill>
                <a:latin typeface="Arial" panose="02000503000000020004" pitchFamily="2" charset="0"/>
                <a:ea typeface="Arial" panose="02000503000000020004" pitchFamily="2" charset="0"/>
                <a:cs typeface="Arial" panose="02000503000000020004" pitchFamily="2" charset="0"/>
              </a:rPr>
              <a:t>Field Notes from the Proxy Seduction Framework</a:t>
            </a:r>
          </a:p>
        </p:txBody>
      </p:sp>
      <p:sp>
        <p:nvSpPr>
          <p:cNvPr id="12" name="Author"/>
          <p:cNvSpPr/>
          <p:nvPr/>
        </p:nvSpPr>
        <p:spPr>
          <a:xfrm>
            <a:off x="590307" y="5930282"/>
            <a:ext cx="10780413" cy="620717"/>
          </a:xfrm>
          <a:prstGeom prst="rect">
            <a:avLst/>
          </a:prstGeom>
        </p:spPr>
        <p:txBody>
          <a:bodyPr wrap="square" lIns="0" tIns="0" rIns="0" bIns="0" anchor="ctr"/>
          <a:lstStyle/>
          <a:p>
            <a:pPr>
              <a:lnSpc>
                <a:spcPct val="150000"/>
              </a:lnSpc>
              <a:buNone/>
            </a:pPr>
            <a:r>
              <a:rPr lang="en-US" sz="1200" dirty="0">
                <a:solidFill>
                  <a:schemeClr val="tx1">
                    <a:lumMod val="50000"/>
                    <a:lumOff val="50000"/>
                  </a:schemeClr>
                </a:solidFill>
                <a:latin typeface="Arial" panose="02000403000000020004" pitchFamily="2" charset="0"/>
                <a:ea typeface="Arial" panose="02000403000000020004" pitchFamily="2" charset="0"/>
              </a:rPr>
              <a:t>Vikram Bapat | Institute for Manufacturing, University of Cambridge</a:t>
            </a:r>
          </a:p>
          <a:p>
            <a:pPr>
              <a:lnSpc>
                <a:spcPct val="150000"/>
              </a:lnSpc>
              <a:buNone/>
            </a:pPr>
            <a:r>
              <a:rPr lang="en-US" sz="1200" dirty="0">
                <a:solidFill>
                  <a:schemeClr val="tx1">
                    <a:lumMod val="50000"/>
                    <a:lumOff val="50000"/>
                  </a:schemeClr>
                </a:solidFill>
                <a:latin typeface="Arial" panose="02000403000000020004" pitchFamily="2" charset="0"/>
                <a:ea typeface="Arial" panose="02000403000000020004" pitchFamily="2" charset="0"/>
              </a:rPr>
              <a:t>Supervised by Dr. Florian Urmetzer | Advisor: Professor Michael Barrett</a:t>
            </a:r>
          </a:p>
        </p:txBody>
      </p:sp>
    </p:spTree>
    <p:extLst>
      <p:ext uri="{BB962C8B-B14F-4D97-AF65-F5344CB8AC3E}">
        <p14:creationId xmlns:p14="http://schemas.microsoft.com/office/powerpoint/2010/main" val="9619297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A7C69A5-5E48-C19B-3D6D-70A345DAB2E3}"/>
            </a:ext>
          </a:extLst>
        </p:cNvPr>
        <p:cNvGrpSpPr/>
        <p:nvPr/>
      </p:nvGrpSpPr>
      <p:grpSpPr>
        <a:xfrm>
          <a:off x="0" y="0"/>
          <a:ext cx="0" cy="0"/>
          <a:chOff x="0" y="0"/>
          <a:chExt cx="0" cy="0"/>
        </a:xfrm>
      </p:grpSpPr>
      <p:sp>
        <p:nvSpPr>
          <p:cNvPr id="17" name="Rounded Rectangle 16">
            <a:extLst>
              <a:ext uri="{FF2B5EF4-FFF2-40B4-BE49-F238E27FC236}">
                <a16:creationId xmlns:a16="http://schemas.microsoft.com/office/drawing/2014/main" id="{B2AEE140-CFE7-36D8-6437-0462751B5B06}"/>
              </a:ext>
            </a:extLst>
          </p:cNvPr>
          <p:cNvSpPr/>
          <p:nvPr/>
        </p:nvSpPr>
        <p:spPr>
          <a:xfrm>
            <a:off x="509286" y="1269909"/>
            <a:ext cx="2503247" cy="4432691"/>
          </a:xfrm>
          <a:prstGeom prst="roundRect">
            <a:avLst>
              <a:gd name="adj" fmla="val 5860"/>
            </a:avLst>
          </a:prstGeom>
          <a:solidFill>
            <a:srgbClr val="F1F2D5">
              <a:alpha val="2980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10">
            <a:extLst>
              <a:ext uri="{FF2B5EF4-FFF2-40B4-BE49-F238E27FC236}">
                <a16:creationId xmlns:a16="http://schemas.microsoft.com/office/drawing/2014/main" id="{7D2289E7-7F54-A5F8-2D12-CCF28E13DBA6}"/>
              </a:ext>
            </a:extLst>
          </p:cNvPr>
          <p:cNvSpPr/>
          <p:nvPr/>
        </p:nvSpPr>
        <p:spPr>
          <a:xfrm>
            <a:off x="509286" y="525914"/>
            <a:ext cx="11111696" cy="700000"/>
          </a:xfrm>
          <a:prstGeom prst="rect">
            <a:avLst/>
          </a:prstGeom>
        </p:spPr>
        <p:txBody>
          <a:bodyPr wrap="square" lIns="0" tIns="0" rIns="0" bIns="0" anchor="t"/>
          <a:lstStyle/>
          <a:p>
            <a:r>
              <a:rPr lang="en-US" sz="3400" b="1" dirty="0" err="1">
                <a:solidFill>
                  <a:schemeClr val="tx1">
                    <a:lumMod val="75000"/>
                    <a:lumOff val="25000"/>
                  </a:schemeClr>
                </a:solidFill>
                <a:latin typeface="Arial" panose="02000503000000020004" pitchFamily="2" charset="0"/>
                <a:cs typeface="Arial" panose="02000503000000020004" pitchFamily="2" charset="0"/>
              </a:rPr>
              <a:t>Wansink's</a:t>
            </a:r>
            <a:r>
              <a:rPr lang="en-US" sz="3400" b="1" dirty="0">
                <a:solidFill>
                  <a:schemeClr val="tx1">
                    <a:lumMod val="75000"/>
                    <a:lumOff val="25000"/>
                  </a:schemeClr>
                </a:solidFill>
                <a:latin typeface="Arial" panose="02000503000000020004" pitchFamily="2" charset="0"/>
                <a:cs typeface="Arial" panose="02000503000000020004" pitchFamily="2" charset="0"/>
              </a:rPr>
              <a:t> Bottomless Bowl</a:t>
            </a:r>
          </a:p>
        </p:txBody>
      </p:sp>
      <p:sp>
        <p:nvSpPr>
          <p:cNvPr id="12" name="s12">
            <a:extLst>
              <a:ext uri="{FF2B5EF4-FFF2-40B4-BE49-F238E27FC236}">
                <a16:creationId xmlns:a16="http://schemas.microsoft.com/office/drawing/2014/main" id="{2D779A03-8F1C-7FFC-EEB7-99A3BB7DCF8A}"/>
              </a:ext>
            </a:extLst>
          </p:cNvPr>
          <p:cNvSpPr/>
          <p:nvPr/>
        </p:nvSpPr>
        <p:spPr>
          <a:xfrm>
            <a:off x="3312840" y="1451303"/>
            <a:ext cx="2516201"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WHAT HAPPENED</a:t>
            </a:r>
          </a:p>
        </p:txBody>
      </p:sp>
      <p:sp>
        <p:nvSpPr>
          <p:cNvPr id="13" name="s13">
            <a:extLst>
              <a:ext uri="{FF2B5EF4-FFF2-40B4-BE49-F238E27FC236}">
                <a16:creationId xmlns:a16="http://schemas.microsoft.com/office/drawing/2014/main" id="{78FD18E1-4735-B012-F58F-4CD2A62746D1}"/>
              </a:ext>
            </a:extLst>
          </p:cNvPr>
          <p:cNvSpPr/>
          <p:nvPr/>
        </p:nvSpPr>
        <p:spPr>
          <a:xfrm>
            <a:off x="3297681" y="1881999"/>
            <a:ext cx="2516203" cy="3122900"/>
          </a:xfrm>
          <a:prstGeom prst="rect">
            <a:avLst/>
          </a:prstGeom>
        </p:spPr>
        <p:txBody>
          <a:bodyPr wrap="square" lIns="0" tIns="0" rIns="0" bIns="0" anchor="t"/>
          <a:lstStyle/>
          <a:p>
            <a:pPr marL="45720">
              <a:spcBef>
                <a:spcPts val="1200"/>
              </a:spcBef>
              <a:spcAft>
                <a:spcPts val="1200"/>
              </a:spcAft>
            </a:pPr>
            <a:r>
              <a:rPr lang="en-US" sz="1100" dirty="0" err="1">
                <a:solidFill>
                  <a:srgbClr val="333333"/>
                </a:solidFill>
                <a:latin typeface="Arial"/>
              </a:rPr>
              <a:t>Wansink's</a:t>
            </a:r>
            <a:r>
              <a:rPr lang="en-US" sz="1100" dirty="0">
                <a:solidFill>
                  <a:srgbClr val="333333"/>
                </a:solidFill>
                <a:latin typeface="Arial"/>
              </a:rPr>
              <a:t> "bottomless soup bowl": participants ate 73% more when bowls were secretly refilled, reported not feeling full</a:t>
            </a:r>
          </a:p>
          <a:p>
            <a:pPr marL="45720">
              <a:spcBef>
                <a:spcPts val="1200"/>
              </a:spcBef>
              <a:spcAft>
                <a:spcPts val="1200"/>
              </a:spcAft>
            </a:pPr>
            <a:r>
              <a:rPr lang="en-US" sz="1100" dirty="0">
                <a:solidFill>
                  <a:srgbClr val="333333"/>
                </a:solidFill>
                <a:latin typeface="Arial"/>
              </a:rPr>
              <a:t>A social media creator maps this to infinite scroll: "There is no last video. My brain can't signal that you are done."</a:t>
            </a:r>
          </a:p>
          <a:p>
            <a:pPr marL="45720">
              <a:spcBef>
                <a:spcPts val="1200"/>
              </a:spcBef>
              <a:spcAft>
                <a:spcPts val="1200"/>
              </a:spcAft>
            </a:pPr>
            <a:r>
              <a:rPr lang="en-US" sz="1100" dirty="0">
                <a:solidFill>
                  <a:srgbClr val="333333"/>
                </a:solidFill>
                <a:latin typeface="Arial"/>
              </a:rPr>
              <a:t>Aza Raskin invented infinite scroll at 22, later estimated it wasted 200,000 human lifetimes per day</a:t>
            </a:r>
          </a:p>
          <a:p>
            <a:pPr marL="45720">
              <a:spcBef>
                <a:spcPts val="1200"/>
              </a:spcBef>
              <a:spcAft>
                <a:spcPts val="1200"/>
              </a:spcAft>
            </a:pPr>
            <a:r>
              <a:rPr lang="en-US" sz="1100" dirty="0">
                <a:solidFill>
                  <a:srgbClr val="333333"/>
                </a:solidFill>
                <a:latin typeface="Arial"/>
              </a:rPr>
              <a:t>The critical admission: "The weird part is that the soup thing knowledge is not making me scroll less"</a:t>
            </a:r>
          </a:p>
        </p:txBody>
      </p:sp>
      <p:sp>
        <p:nvSpPr>
          <p:cNvPr id="14" name="s14">
            <a:extLst>
              <a:ext uri="{FF2B5EF4-FFF2-40B4-BE49-F238E27FC236}">
                <a16:creationId xmlns:a16="http://schemas.microsoft.com/office/drawing/2014/main" id="{E4AD044D-A96D-4EF9-8F9E-F701C9029CE3}"/>
              </a:ext>
            </a:extLst>
          </p:cNvPr>
          <p:cNvSpPr/>
          <p:nvPr/>
        </p:nvSpPr>
        <p:spPr>
          <a:xfrm>
            <a:off x="60990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PSF MECHANISM</a:t>
            </a:r>
          </a:p>
        </p:txBody>
      </p:sp>
      <p:sp>
        <p:nvSpPr>
          <p:cNvPr id="15" name="s15">
            <a:extLst>
              <a:ext uri="{FF2B5EF4-FFF2-40B4-BE49-F238E27FC236}">
                <a16:creationId xmlns:a16="http://schemas.microsoft.com/office/drawing/2014/main" id="{01ECDAD4-3126-6AD9-B90B-70AEBA51A409}"/>
              </a:ext>
            </a:extLst>
          </p:cNvPr>
          <p:cNvSpPr/>
          <p:nvPr/>
        </p:nvSpPr>
        <p:spPr>
          <a:xfrm>
            <a:off x="6099032" y="1881999"/>
            <a:ext cx="2626350" cy="3122900"/>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Not an AI case, and that is the point. Remove the evaluative cue, and the agent loses capacity to assess their own state</a:t>
            </a:r>
          </a:p>
          <a:p>
            <a:pPr>
              <a:spcBef>
                <a:spcPts val="1200"/>
              </a:spcBef>
              <a:spcAft>
                <a:spcPts val="1200"/>
              </a:spcAft>
            </a:pPr>
            <a:r>
              <a:rPr lang="en-US" sz="1100" dirty="0">
                <a:solidFill>
                  <a:srgbClr val="333333"/>
                </a:solidFill>
                <a:latin typeface="Arial"/>
              </a:rPr>
              <a:t>"Awareness does not change behavior" is the PSF punchline. Knowing the mechanism does not restore the evaluative capacity the design has removed</a:t>
            </a:r>
          </a:p>
          <a:p>
            <a:pPr>
              <a:spcBef>
                <a:spcPts val="1200"/>
              </a:spcBef>
              <a:spcAft>
                <a:spcPts val="1200"/>
              </a:spcAft>
            </a:pPr>
            <a:r>
              <a:rPr lang="en-US" sz="1100" dirty="0">
                <a:solidFill>
                  <a:srgbClr val="333333"/>
                </a:solidFill>
                <a:latin typeface="Arial"/>
              </a:rPr>
              <a:t>Raskin sincerely believed infinite scroll was an improvement. Proxy seduction works through sincere belief at every level.</a:t>
            </a:r>
          </a:p>
        </p:txBody>
      </p:sp>
      <p:sp>
        <p:nvSpPr>
          <p:cNvPr id="16" name="s16">
            <a:extLst>
              <a:ext uri="{FF2B5EF4-FFF2-40B4-BE49-F238E27FC236}">
                <a16:creationId xmlns:a16="http://schemas.microsoft.com/office/drawing/2014/main" id="{86EF7018-351A-1B64-23D3-C1EE1CF22C21}"/>
              </a:ext>
            </a:extLst>
          </p:cNvPr>
          <p:cNvSpPr/>
          <p:nvPr/>
        </p:nvSpPr>
        <p:spPr>
          <a:xfrm>
            <a:off x="509286" y="6250000"/>
            <a:ext cx="11111696" cy="400000"/>
          </a:xfrm>
          <a:prstGeom prst="rect">
            <a:avLst/>
          </a:prstGeom>
        </p:spPr>
        <p:txBody>
          <a:bodyPr wrap="square" lIns="0" tIns="0" rIns="0" bIns="0" anchor="ctr"/>
          <a:lstStyle/>
          <a:p>
            <a:pPr>
              <a:buNone/>
            </a:pPr>
            <a:r>
              <a:rPr lang="en-US" sz="1100" dirty="0">
                <a:solidFill>
                  <a:schemeClr val="bg1">
                    <a:lumMod val="50000"/>
                  </a:schemeClr>
                </a:solidFill>
                <a:latin typeface="Arial"/>
              </a:rPr>
              <a:t>Brian </a:t>
            </a:r>
            <a:r>
              <a:rPr lang="en-US" sz="1100" dirty="0" err="1">
                <a:solidFill>
                  <a:schemeClr val="bg1">
                    <a:lumMod val="50000"/>
                  </a:schemeClr>
                </a:solidFill>
                <a:latin typeface="Arial"/>
              </a:rPr>
              <a:t>Wansink</a:t>
            </a:r>
            <a:r>
              <a:rPr lang="en-US" sz="1100" dirty="0">
                <a:solidFill>
                  <a:schemeClr val="bg1">
                    <a:lumMod val="50000"/>
                  </a:schemeClr>
                </a:solidFill>
                <a:latin typeface="Arial"/>
              </a:rPr>
              <a:t>, Cornell University; Aza Raskin (2006); Social media video (~Feb 2026)</a:t>
            </a:r>
          </a:p>
        </p:txBody>
      </p:sp>
      <p:sp>
        <p:nvSpPr>
          <p:cNvPr id="2" name="s14">
            <a:extLst>
              <a:ext uri="{FF2B5EF4-FFF2-40B4-BE49-F238E27FC236}">
                <a16:creationId xmlns:a16="http://schemas.microsoft.com/office/drawing/2014/main" id="{7D6B143E-15E4-2423-3B93-970DF723931E}"/>
              </a:ext>
            </a:extLst>
          </p:cNvPr>
          <p:cNvSpPr/>
          <p:nvPr/>
        </p:nvSpPr>
        <p:spPr>
          <a:xfrm>
            <a:off x="89946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INHERITED / CONCEALED</a:t>
            </a:r>
          </a:p>
        </p:txBody>
      </p:sp>
      <p:sp>
        <p:nvSpPr>
          <p:cNvPr id="3" name="s15">
            <a:extLst>
              <a:ext uri="{FF2B5EF4-FFF2-40B4-BE49-F238E27FC236}">
                <a16:creationId xmlns:a16="http://schemas.microsoft.com/office/drawing/2014/main" id="{257697B7-F202-FA9B-E847-17779D724A99}"/>
              </a:ext>
            </a:extLst>
          </p:cNvPr>
          <p:cNvSpPr/>
          <p:nvPr/>
        </p:nvSpPr>
        <p:spPr>
          <a:xfrm>
            <a:off x="8994632" y="1881998"/>
            <a:ext cx="2626350" cy="1067297"/>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Inherited: This IS the pre-existing case. The mechanism operates without AI.</a:t>
            </a:r>
          </a:p>
          <a:p>
            <a:pPr>
              <a:spcBef>
                <a:spcPts val="1200"/>
              </a:spcBef>
              <a:spcAft>
                <a:spcPts val="1200"/>
              </a:spcAft>
            </a:pPr>
            <a:r>
              <a:rPr lang="en-US" sz="1100" dirty="0">
                <a:solidFill>
                  <a:srgbClr val="333333"/>
                </a:solidFill>
                <a:latin typeface="Arial"/>
              </a:rPr>
              <a:t>Concealed: AI is the hidden tube that refills the bowl in knowledge work</a:t>
            </a:r>
            <a:endParaRPr lang="en-US" sz="1100" dirty="0">
              <a:solidFill>
                <a:srgbClr val="333333"/>
              </a:solidFill>
              <a:highlight>
                <a:srgbClr val="FFFF00"/>
              </a:highlight>
              <a:latin typeface="Arial"/>
            </a:endParaRPr>
          </a:p>
        </p:txBody>
      </p:sp>
      <p:sp>
        <p:nvSpPr>
          <p:cNvPr id="4" name="s14">
            <a:extLst>
              <a:ext uri="{FF2B5EF4-FFF2-40B4-BE49-F238E27FC236}">
                <a16:creationId xmlns:a16="http://schemas.microsoft.com/office/drawing/2014/main" id="{F6C0CF29-D7AD-BF48-7EEB-D07088A06467}"/>
              </a:ext>
            </a:extLst>
          </p:cNvPr>
          <p:cNvSpPr/>
          <p:nvPr/>
        </p:nvSpPr>
        <p:spPr>
          <a:xfrm>
            <a:off x="8994632" y="3116695"/>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CORRECTED / DEEPENED</a:t>
            </a:r>
          </a:p>
        </p:txBody>
      </p:sp>
      <p:sp>
        <p:nvSpPr>
          <p:cNvPr id="5" name="s15">
            <a:extLst>
              <a:ext uri="{FF2B5EF4-FFF2-40B4-BE49-F238E27FC236}">
                <a16:creationId xmlns:a16="http://schemas.microsoft.com/office/drawing/2014/main" id="{D2171DC4-038A-8CAA-A282-FF1A3689058E}"/>
              </a:ext>
            </a:extLst>
          </p:cNvPr>
          <p:cNvSpPr/>
          <p:nvPr/>
        </p:nvSpPr>
        <p:spPr>
          <a:xfrm>
            <a:off x="8994632" y="3547391"/>
            <a:ext cx="2626350" cy="1432485"/>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Corrected: The creator recognizes the mechanism ("the soup thing knowledge") </a:t>
            </a:r>
          </a:p>
          <a:p>
            <a:pPr>
              <a:spcBef>
                <a:spcPts val="1200"/>
              </a:spcBef>
              <a:spcAft>
                <a:spcPts val="1200"/>
              </a:spcAft>
            </a:pPr>
            <a:r>
              <a:rPr lang="en-US" sz="1100" dirty="0">
                <a:solidFill>
                  <a:srgbClr val="333333"/>
                </a:solidFill>
                <a:latin typeface="Arial"/>
              </a:rPr>
              <a:t>Deepened: Awareness does not restore the capacity the design removed. Feeling informed is itself a proxy for being unaffected.</a:t>
            </a:r>
            <a:endParaRPr lang="en-US" sz="1100" dirty="0">
              <a:solidFill>
                <a:srgbClr val="333333"/>
              </a:solidFill>
              <a:highlight>
                <a:srgbClr val="FFFF00"/>
              </a:highlight>
              <a:latin typeface="Arial"/>
            </a:endParaRPr>
          </a:p>
        </p:txBody>
      </p:sp>
      <p:sp>
        <p:nvSpPr>
          <p:cNvPr id="8" name="s11">
            <a:extLst>
              <a:ext uri="{FF2B5EF4-FFF2-40B4-BE49-F238E27FC236}">
                <a16:creationId xmlns:a16="http://schemas.microsoft.com/office/drawing/2014/main" id="{295EBEFB-9434-7011-C9C5-29EEC04538C3}"/>
              </a:ext>
            </a:extLst>
          </p:cNvPr>
          <p:cNvSpPr/>
          <p:nvPr/>
        </p:nvSpPr>
        <p:spPr>
          <a:xfrm>
            <a:off x="699970" y="1485202"/>
            <a:ext cx="2312563" cy="2767742"/>
          </a:xfrm>
          <a:prstGeom prst="rect">
            <a:avLst/>
          </a:prstGeom>
        </p:spPr>
        <p:txBody>
          <a:bodyPr wrap="square" lIns="0" tIns="0" rIns="0" bIns="0" anchor="t"/>
          <a:lstStyle/>
          <a:p>
            <a:r>
              <a:rPr lang="en-US" sz="3200" dirty="0">
                <a:solidFill>
                  <a:srgbClr val="FB3500"/>
                </a:solidFill>
                <a:latin typeface="Garamond" panose="02020404030301010803" pitchFamily="18" charset="0"/>
              </a:rPr>
              <a:t>“Knowing about the soup trick is not making me scroll less..”</a:t>
            </a:r>
          </a:p>
        </p:txBody>
      </p:sp>
    </p:spTree>
    <p:extLst>
      <p:ext uri="{BB962C8B-B14F-4D97-AF65-F5344CB8AC3E}">
        <p14:creationId xmlns:p14="http://schemas.microsoft.com/office/powerpoint/2010/main" val="1207083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75AC2D0-DDCB-AEF5-0312-B51D24A5EDD9}"/>
            </a:ext>
          </a:extLst>
        </p:cNvPr>
        <p:cNvGrpSpPr/>
        <p:nvPr/>
      </p:nvGrpSpPr>
      <p:grpSpPr>
        <a:xfrm>
          <a:off x="0" y="0"/>
          <a:ext cx="0" cy="0"/>
          <a:chOff x="0" y="0"/>
          <a:chExt cx="0" cy="0"/>
        </a:xfrm>
      </p:grpSpPr>
      <p:sp>
        <p:nvSpPr>
          <p:cNvPr id="17" name="Rounded Rectangle 16">
            <a:extLst>
              <a:ext uri="{FF2B5EF4-FFF2-40B4-BE49-F238E27FC236}">
                <a16:creationId xmlns:a16="http://schemas.microsoft.com/office/drawing/2014/main" id="{7337D708-BB0F-984D-A6E6-07C566E6B3B9}"/>
              </a:ext>
            </a:extLst>
          </p:cNvPr>
          <p:cNvSpPr/>
          <p:nvPr/>
        </p:nvSpPr>
        <p:spPr>
          <a:xfrm>
            <a:off x="509286" y="1269909"/>
            <a:ext cx="2503247" cy="4432691"/>
          </a:xfrm>
          <a:prstGeom prst="roundRect">
            <a:avLst>
              <a:gd name="adj" fmla="val 5860"/>
            </a:avLst>
          </a:prstGeom>
          <a:solidFill>
            <a:srgbClr val="F1F2D5">
              <a:alpha val="2980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10">
            <a:extLst>
              <a:ext uri="{FF2B5EF4-FFF2-40B4-BE49-F238E27FC236}">
                <a16:creationId xmlns:a16="http://schemas.microsoft.com/office/drawing/2014/main" id="{F9C5DF7E-87B6-3915-D875-024B1AE51A73}"/>
              </a:ext>
            </a:extLst>
          </p:cNvPr>
          <p:cNvSpPr/>
          <p:nvPr/>
        </p:nvSpPr>
        <p:spPr>
          <a:xfrm>
            <a:off x="509286" y="525914"/>
            <a:ext cx="11111696" cy="700000"/>
          </a:xfrm>
          <a:prstGeom prst="rect">
            <a:avLst/>
          </a:prstGeom>
        </p:spPr>
        <p:txBody>
          <a:bodyPr wrap="square" lIns="0" tIns="0" rIns="0" bIns="0" anchor="t"/>
          <a:lstStyle/>
          <a:p>
            <a:r>
              <a:rPr lang="en-US" sz="3400" b="1" dirty="0">
                <a:solidFill>
                  <a:schemeClr val="tx1">
                    <a:lumMod val="75000"/>
                    <a:lumOff val="25000"/>
                  </a:schemeClr>
                </a:solidFill>
                <a:latin typeface="Arial" panose="02000503000000020004" pitchFamily="2" charset="0"/>
                <a:cs typeface="Arial" panose="02000503000000020004" pitchFamily="2" charset="0"/>
              </a:rPr>
              <a:t>Dax Raad: The CEO Who Saw Through the Proxy</a:t>
            </a:r>
          </a:p>
        </p:txBody>
      </p:sp>
      <p:sp>
        <p:nvSpPr>
          <p:cNvPr id="12" name="s12">
            <a:extLst>
              <a:ext uri="{FF2B5EF4-FFF2-40B4-BE49-F238E27FC236}">
                <a16:creationId xmlns:a16="http://schemas.microsoft.com/office/drawing/2014/main" id="{683419A2-9A21-7049-E832-446ECEA25DBB}"/>
              </a:ext>
            </a:extLst>
          </p:cNvPr>
          <p:cNvSpPr/>
          <p:nvPr/>
        </p:nvSpPr>
        <p:spPr>
          <a:xfrm>
            <a:off x="3312840" y="1451303"/>
            <a:ext cx="2516201"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WHAT HAPPENED</a:t>
            </a:r>
          </a:p>
        </p:txBody>
      </p:sp>
      <p:sp>
        <p:nvSpPr>
          <p:cNvPr id="13" name="s13">
            <a:extLst>
              <a:ext uri="{FF2B5EF4-FFF2-40B4-BE49-F238E27FC236}">
                <a16:creationId xmlns:a16="http://schemas.microsoft.com/office/drawing/2014/main" id="{A318E11B-4156-DF2D-89FC-5C6A766CE405}"/>
              </a:ext>
            </a:extLst>
          </p:cNvPr>
          <p:cNvSpPr/>
          <p:nvPr/>
        </p:nvSpPr>
        <p:spPr>
          <a:xfrm>
            <a:off x="3297681" y="1881999"/>
            <a:ext cx="2516203" cy="3122900"/>
          </a:xfrm>
          <a:prstGeom prst="rect">
            <a:avLst/>
          </a:prstGeom>
        </p:spPr>
        <p:txBody>
          <a:bodyPr wrap="square" lIns="0" tIns="0" rIns="0" bIns="0" anchor="t"/>
          <a:lstStyle/>
          <a:p>
            <a:pPr marL="45720">
              <a:spcBef>
                <a:spcPts val="1200"/>
              </a:spcBef>
              <a:spcAft>
                <a:spcPts val="1200"/>
              </a:spcAft>
            </a:pPr>
            <a:r>
              <a:rPr lang="en-US" sz="1100" dirty="0">
                <a:solidFill>
                  <a:srgbClr val="333333"/>
                </a:solidFill>
                <a:latin typeface="Arial"/>
              </a:rPr>
              <a:t>Dax Raad (CEO, </a:t>
            </a:r>
            <a:r>
              <a:rPr lang="en-US" sz="1100" dirty="0" err="1">
                <a:solidFill>
                  <a:srgbClr val="333333"/>
                </a:solidFill>
                <a:latin typeface="Arial"/>
              </a:rPr>
              <a:t>anoma.ly</a:t>
            </a:r>
            <a:r>
              <a:rPr lang="en-US" sz="1100" dirty="0">
                <a:solidFill>
                  <a:srgbClr val="333333"/>
                </a:solidFill>
                <a:latin typeface="Arial"/>
              </a:rPr>
              <a:t>) publishes a counter-narrative on AI productivity (February 2026)</a:t>
            </a:r>
          </a:p>
          <a:p>
            <a:pPr marL="45720">
              <a:spcBef>
                <a:spcPts val="1200"/>
              </a:spcBef>
              <a:spcAft>
                <a:spcPts val="1200"/>
              </a:spcAft>
            </a:pPr>
            <a:r>
              <a:rPr lang="en-US" sz="1100" dirty="0">
                <a:solidFill>
                  <a:srgbClr val="333333"/>
                </a:solidFill>
                <a:latin typeface="Arial"/>
              </a:rPr>
              <a:t>Implementation cost as quality filter: effort used to kill bad ideas. AI removes the filter.</a:t>
            </a:r>
          </a:p>
          <a:p>
            <a:pPr marL="45720">
              <a:spcBef>
                <a:spcPts val="1200"/>
              </a:spcBef>
              <a:spcAft>
                <a:spcPts val="1200"/>
              </a:spcAft>
            </a:pPr>
            <a:r>
              <a:rPr lang="en-US" sz="1100" dirty="0">
                <a:solidFill>
                  <a:srgbClr val="333333"/>
                </a:solidFill>
                <a:latin typeface="Arial"/>
              </a:rPr>
              <a:t>Craftsperson adverse selection: organizations optimizing for AI speed select against the engineers whose judgment would detect the problem</a:t>
            </a:r>
          </a:p>
          <a:p>
            <a:pPr marL="45720">
              <a:spcBef>
                <a:spcPts val="1200"/>
              </a:spcBef>
              <a:spcAft>
                <a:spcPts val="1200"/>
              </a:spcAft>
            </a:pPr>
            <a:r>
              <a:rPr lang="en-US" sz="1100" dirty="0">
                <a:solidFill>
                  <a:srgbClr val="333333"/>
                </a:solidFill>
                <a:latin typeface="Arial"/>
              </a:rPr>
              <a:t>Bottleneck displacement: AI moves the bottleneck from production to evaluation</a:t>
            </a:r>
          </a:p>
        </p:txBody>
      </p:sp>
      <p:sp>
        <p:nvSpPr>
          <p:cNvPr id="14" name="s14">
            <a:extLst>
              <a:ext uri="{FF2B5EF4-FFF2-40B4-BE49-F238E27FC236}">
                <a16:creationId xmlns:a16="http://schemas.microsoft.com/office/drawing/2014/main" id="{F9EC5383-22D9-1EB1-20E5-DAA6E3393BF3}"/>
              </a:ext>
            </a:extLst>
          </p:cNvPr>
          <p:cNvSpPr/>
          <p:nvPr/>
        </p:nvSpPr>
        <p:spPr>
          <a:xfrm>
            <a:off x="60990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PSF MECHANISM</a:t>
            </a:r>
          </a:p>
        </p:txBody>
      </p:sp>
      <p:sp>
        <p:nvSpPr>
          <p:cNvPr id="15" name="s15">
            <a:extLst>
              <a:ext uri="{FF2B5EF4-FFF2-40B4-BE49-F238E27FC236}">
                <a16:creationId xmlns:a16="http://schemas.microsoft.com/office/drawing/2014/main" id="{A57A66A0-5DA8-E34B-A16D-20082EFF9AD7}"/>
              </a:ext>
            </a:extLst>
          </p:cNvPr>
          <p:cNvSpPr/>
          <p:nvPr/>
        </p:nvSpPr>
        <p:spPr>
          <a:xfrm>
            <a:off x="6099032" y="1881999"/>
            <a:ext cx="2626350" cy="3122900"/>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Raad is the rare practitioner who sees proxy seduction before it completes. His position (small company, close to the work) may be the necessary condition for noticing</a:t>
            </a:r>
          </a:p>
          <a:p>
            <a:pPr>
              <a:spcBef>
                <a:spcPts val="1200"/>
              </a:spcBef>
              <a:spcAft>
                <a:spcPts val="1200"/>
              </a:spcAft>
            </a:pPr>
            <a:r>
              <a:rPr lang="en-US" sz="1100" dirty="0">
                <a:solidFill>
                  <a:srgbClr val="333333"/>
                </a:solidFill>
                <a:latin typeface="Arial"/>
              </a:rPr>
              <a:t>"Craftsperson adverse selection" is PSF's self-reinforcing loop: the mechanism selects for its own invisibility</a:t>
            </a:r>
          </a:p>
          <a:p>
            <a:pPr>
              <a:spcBef>
                <a:spcPts val="1200"/>
              </a:spcBef>
              <a:spcAft>
                <a:spcPts val="1200"/>
              </a:spcAft>
            </a:pPr>
            <a:r>
              <a:rPr lang="en-US" sz="1100" dirty="0">
                <a:solidFill>
                  <a:srgbClr val="333333"/>
                </a:solidFill>
                <a:latin typeface="Arial"/>
              </a:rPr>
              <a:t>Most CEOs produce the perception gap. The question is what about Raad's position made the mechanism visible.</a:t>
            </a:r>
          </a:p>
        </p:txBody>
      </p:sp>
      <p:sp>
        <p:nvSpPr>
          <p:cNvPr id="16" name="s16">
            <a:extLst>
              <a:ext uri="{FF2B5EF4-FFF2-40B4-BE49-F238E27FC236}">
                <a16:creationId xmlns:a16="http://schemas.microsoft.com/office/drawing/2014/main" id="{51C0B5A4-4855-6F58-489D-A73DB34FEAF7}"/>
              </a:ext>
            </a:extLst>
          </p:cNvPr>
          <p:cNvSpPr/>
          <p:nvPr/>
        </p:nvSpPr>
        <p:spPr>
          <a:xfrm>
            <a:off x="509286" y="6250000"/>
            <a:ext cx="11111696" cy="400000"/>
          </a:xfrm>
          <a:prstGeom prst="rect">
            <a:avLst/>
          </a:prstGeom>
        </p:spPr>
        <p:txBody>
          <a:bodyPr wrap="square" lIns="0" tIns="0" rIns="0" bIns="0" anchor="ctr"/>
          <a:lstStyle/>
          <a:p>
            <a:pPr>
              <a:buNone/>
            </a:pPr>
            <a:r>
              <a:rPr lang="en-US" sz="1100" dirty="0">
                <a:solidFill>
                  <a:schemeClr val="bg1">
                    <a:lumMod val="50000"/>
                  </a:schemeClr>
                </a:solidFill>
                <a:latin typeface="Arial"/>
              </a:rPr>
              <a:t>Dax Raad, CEO of </a:t>
            </a:r>
            <a:r>
              <a:rPr lang="en-US" sz="1100" dirty="0" err="1">
                <a:solidFill>
                  <a:schemeClr val="bg1">
                    <a:lumMod val="50000"/>
                  </a:schemeClr>
                </a:solidFill>
                <a:latin typeface="Arial"/>
              </a:rPr>
              <a:t>anoma.ly</a:t>
            </a:r>
            <a:r>
              <a:rPr lang="en-US" sz="1100" dirty="0">
                <a:solidFill>
                  <a:schemeClr val="bg1">
                    <a:lumMod val="50000"/>
                  </a:schemeClr>
                </a:solidFill>
                <a:latin typeface="Arial"/>
              </a:rPr>
              <a:t>, Reddit/LinkedIn post (February 2026).</a:t>
            </a:r>
          </a:p>
        </p:txBody>
      </p:sp>
      <p:sp>
        <p:nvSpPr>
          <p:cNvPr id="2" name="s14">
            <a:extLst>
              <a:ext uri="{FF2B5EF4-FFF2-40B4-BE49-F238E27FC236}">
                <a16:creationId xmlns:a16="http://schemas.microsoft.com/office/drawing/2014/main" id="{91CBA906-4B0C-F1BF-B788-F996250F7AFA}"/>
              </a:ext>
            </a:extLst>
          </p:cNvPr>
          <p:cNvSpPr/>
          <p:nvPr/>
        </p:nvSpPr>
        <p:spPr>
          <a:xfrm>
            <a:off x="89946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INHERITED / CONCEALED</a:t>
            </a:r>
          </a:p>
        </p:txBody>
      </p:sp>
      <p:sp>
        <p:nvSpPr>
          <p:cNvPr id="3" name="s15">
            <a:extLst>
              <a:ext uri="{FF2B5EF4-FFF2-40B4-BE49-F238E27FC236}">
                <a16:creationId xmlns:a16="http://schemas.microsoft.com/office/drawing/2014/main" id="{52F4A431-6D55-AAAB-78C1-C2961DF4EFE9}"/>
              </a:ext>
            </a:extLst>
          </p:cNvPr>
          <p:cNvSpPr/>
          <p:nvPr/>
        </p:nvSpPr>
        <p:spPr>
          <a:xfrm>
            <a:off x="8994632" y="1881998"/>
            <a:ext cx="2626350" cy="1067297"/>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Inherited: Implementation cost as quality filter is as old as engineering (Brooks, 1975)</a:t>
            </a:r>
          </a:p>
          <a:p>
            <a:pPr>
              <a:spcBef>
                <a:spcPts val="1200"/>
              </a:spcBef>
              <a:spcAft>
                <a:spcPts val="1200"/>
              </a:spcAft>
            </a:pPr>
            <a:r>
              <a:rPr lang="en-US" sz="1100" dirty="0">
                <a:solidFill>
                  <a:srgbClr val="333333"/>
                </a:solidFill>
                <a:latin typeface="Arial"/>
              </a:rPr>
              <a:t>Concealed: AI reduces cost to near-zero discontinuously, and outputs look like someone understood the problem</a:t>
            </a:r>
            <a:endParaRPr lang="en-US" sz="1100" dirty="0">
              <a:solidFill>
                <a:srgbClr val="333333"/>
              </a:solidFill>
              <a:highlight>
                <a:srgbClr val="FFFF00"/>
              </a:highlight>
              <a:latin typeface="Arial"/>
            </a:endParaRPr>
          </a:p>
        </p:txBody>
      </p:sp>
      <p:sp>
        <p:nvSpPr>
          <p:cNvPr id="4" name="s14">
            <a:extLst>
              <a:ext uri="{FF2B5EF4-FFF2-40B4-BE49-F238E27FC236}">
                <a16:creationId xmlns:a16="http://schemas.microsoft.com/office/drawing/2014/main" id="{1AB0AB77-332E-CB18-73CE-49CDDC86D97D}"/>
              </a:ext>
            </a:extLst>
          </p:cNvPr>
          <p:cNvSpPr/>
          <p:nvPr/>
        </p:nvSpPr>
        <p:spPr>
          <a:xfrm>
            <a:off x="8994632" y="3478057"/>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CORRECTED / DEEPENED</a:t>
            </a:r>
          </a:p>
        </p:txBody>
      </p:sp>
      <p:sp>
        <p:nvSpPr>
          <p:cNvPr id="5" name="s15">
            <a:extLst>
              <a:ext uri="{FF2B5EF4-FFF2-40B4-BE49-F238E27FC236}">
                <a16:creationId xmlns:a16="http://schemas.microsoft.com/office/drawing/2014/main" id="{31B8F565-967A-34D0-F84C-6654384D2FF9}"/>
              </a:ext>
            </a:extLst>
          </p:cNvPr>
          <p:cNvSpPr/>
          <p:nvPr/>
        </p:nvSpPr>
        <p:spPr>
          <a:xfrm>
            <a:off x="8994632" y="3908753"/>
            <a:ext cx="2626350" cy="1432485"/>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Corrected: Raad names the mechanism in practitioner language (implementation cost as quality filter, craftsperson adverse selection)</a:t>
            </a:r>
          </a:p>
          <a:p>
            <a:pPr>
              <a:spcBef>
                <a:spcPts val="1200"/>
              </a:spcBef>
              <a:spcAft>
                <a:spcPts val="1200"/>
              </a:spcAft>
            </a:pPr>
            <a:r>
              <a:rPr lang="en-US" sz="1100" dirty="0">
                <a:solidFill>
                  <a:srgbClr val="333333"/>
                </a:solidFill>
                <a:latin typeface="Arial"/>
              </a:rPr>
              <a:t>Deepened: The insight circulates as a contrarian blog post, not as evidence of structural failure. The discourse absorbs it as one CEO's hot take.</a:t>
            </a:r>
            <a:endParaRPr lang="en-US" sz="1100" dirty="0">
              <a:solidFill>
                <a:srgbClr val="333333"/>
              </a:solidFill>
              <a:highlight>
                <a:srgbClr val="FFFF00"/>
              </a:highlight>
              <a:latin typeface="Arial"/>
            </a:endParaRPr>
          </a:p>
        </p:txBody>
      </p:sp>
      <p:sp>
        <p:nvSpPr>
          <p:cNvPr id="8" name="s11">
            <a:extLst>
              <a:ext uri="{FF2B5EF4-FFF2-40B4-BE49-F238E27FC236}">
                <a16:creationId xmlns:a16="http://schemas.microsoft.com/office/drawing/2014/main" id="{3DDF99D8-47CA-D27E-A4F1-778F830FBEC8}"/>
              </a:ext>
            </a:extLst>
          </p:cNvPr>
          <p:cNvSpPr/>
          <p:nvPr/>
        </p:nvSpPr>
        <p:spPr>
          <a:xfrm>
            <a:off x="699970" y="1485202"/>
            <a:ext cx="2312563" cy="2767742"/>
          </a:xfrm>
          <a:prstGeom prst="rect">
            <a:avLst/>
          </a:prstGeom>
        </p:spPr>
        <p:txBody>
          <a:bodyPr wrap="square" lIns="0" tIns="0" rIns="0" bIns="0" anchor="t"/>
          <a:lstStyle/>
          <a:p>
            <a:r>
              <a:rPr lang="en-US" sz="2800" dirty="0">
                <a:solidFill>
                  <a:srgbClr val="FB3500"/>
                </a:solidFill>
                <a:latin typeface="Garamond" panose="02020404030301010803" pitchFamily="18" charset="0"/>
              </a:rPr>
              <a:t>"The effort of building something used to filter out bad ideas before they consumed resources. AI removes the filter."</a:t>
            </a:r>
          </a:p>
        </p:txBody>
      </p:sp>
    </p:spTree>
    <p:extLst>
      <p:ext uri="{BB962C8B-B14F-4D97-AF65-F5344CB8AC3E}">
        <p14:creationId xmlns:p14="http://schemas.microsoft.com/office/powerpoint/2010/main" val="287853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ADCC4EF7-00C8-6F50-8F43-B316414FD1A9}"/>
            </a:ext>
          </a:extLst>
        </p:cNvPr>
        <p:cNvGrpSpPr/>
        <p:nvPr/>
      </p:nvGrpSpPr>
      <p:grpSpPr>
        <a:xfrm>
          <a:off x="0" y="0"/>
          <a:ext cx="0" cy="0"/>
          <a:chOff x="0" y="0"/>
          <a:chExt cx="0" cy="0"/>
        </a:xfrm>
      </p:grpSpPr>
      <p:sp>
        <p:nvSpPr>
          <p:cNvPr id="3" name="Subtitle">
            <a:extLst>
              <a:ext uri="{FF2B5EF4-FFF2-40B4-BE49-F238E27FC236}">
                <a16:creationId xmlns:a16="http://schemas.microsoft.com/office/drawing/2014/main" id="{D343619B-6E70-F3BF-55DB-290A491B7132}"/>
              </a:ext>
            </a:extLst>
          </p:cNvPr>
          <p:cNvSpPr/>
          <p:nvPr/>
        </p:nvSpPr>
        <p:spPr>
          <a:xfrm>
            <a:off x="590307" y="3455044"/>
            <a:ext cx="8889358" cy="468773"/>
          </a:xfrm>
          <a:prstGeom prst="rect">
            <a:avLst/>
          </a:prstGeom>
        </p:spPr>
        <p:txBody>
          <a:bodyPr wrap="square" lIns="0" tIns="0" rIns="0" bIns="0" anchor="ctr"/>
          <a:lstStyle/>
          <a:p>
            <a:pPr>
              <a:lnSpc>
                <a:spcPct val="110000"/>
              </a:lnSpc>
              <a:buNone/>
            </a:pPr>
            <a:r>
              <a:rPr lang="en-US" sz="2000" dirty="0">
                <a:solidFill>
                  <a:schemeClr val="tx1">
                    <a:lumMod val="50000"/>
                    <a:lumOff val="50000"/>
                  </a:schemeClr>
                </a:solidFill>
                <a:latin typeface="Arial" panose="02000503000000020004" pitchFamily="2" charset="0"/>
                <a:ea typeface="Arial" panose="02000503000000020004" pitchFamily="2" charset="0"/>
                <a:cs typeface="Arial" panose="02000503000000020004" pitchFamily="2" charset="0"/>
              </a:rPr>
              <a:t>Frameworks that see the data but miss the mechanism</a:t>
            </a:r>
          </a:p>
        </p:txBody>
      </p:sp>
      <p:sp>
        <p:nvSpPr>
          <p:cNvPr id="4" name="Title">
            <a:extLst>
              <a:ext uri="{FF2B5EF4-FFF2-40B4-BE49-F238E27FC236}">
                <a16:creationId xmlns:a16="http://schemas.microsoft.com/office/drawing/2014/main" id="{1566E1E2-87B0-F899-12AC-7BF12227622D}"/>
              </a:ext>
            </a:extLst>
          </p:cNvPr>
          <p:cNvSpPr/>
          <p:nvPr/>
        </p:nvSpPr>
        <p:spPr>
          <a:xfrm>
            <a:off x="590308" y="1298151"/>
            <a:ext cx="10780413" cy="2104805"/>
          </a:xfrm>
          <a:prstGeom prst="rect">
            <a:avLst/>
          </a:prstGeom>
        </p:spPr>
        <p:txBody>
          <a:bodyPr wrap="square" lIns="0" tIns="0" rIns="0" bIns="0" anchor="ctr"/>
          <a:lstStyle/>
          <a:p>
            <a:pPr>
              <a:buNone/>
            </a:pPr>
            <a:r>
              <a:rPr lang="en-US" sz="5400" dirty="0">
                <a:solidFill>
                  <a:schemeClr val="bg1">
                    <a:lumMod val="85000"/>
                  </a:schemeClr>
                </a:solidFill>
                <a:latin typeface="Arial" panose="02000503000000020004" pitchFamily="2" charset="0"/>
                <a:ea typeface="Arial" panose="02000503000000020004" pitchFamily="2" charset="0"/>
                <a:cs typeface="Arial" panose="02000503000000020004" pitchFamily="2" charset="0"/>
              </a:rPr>
              <a:t>Proxy Seduction Framework</a:t>
            </a:r>
          </a:p>
          <a:p>
            <a:pPr>
              <a:buNone/>
            </a:pPr>
            <a:r>
              <a:rPr lang="en-US" sz="5400" b="1" dirty="0">
                <a:solidFill>
                  <a:schemeClr val="tx1">
                    <a:lumMod val="75000"/>
                    <a:lumOff val="25000"/>
                  </a:schemeClr>
                </a:solidFill>
                <a:latin typeface="Arial" panose="02000503000000020004" pitchFamily="2" charset="0"/>
                <a:ea typeface="Arial" panose="02000503000000020004" pitchFamily="2" charset="0"/>
                <a:cs typeface="Arial" panose="02000503000000020004" pitchFamily="2" charset="0"/>
              </a:rPr>
              <a:t>Competing Explanations</a:t>
            </a:r>
          </a:p>
        </p:txBody>
      </p:sp>
    </p:spTree>
    <p:extLst>
      <p:ext uri="{BB962C8B-B14F-4D97-AF65-F5344CB8AC3E}">
        <p14:creationId xmlns:p14="http://schemas.microsoft.com/office/powerpoint/2010/main" val="8617974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F75BF5F-439F-92C5-BFFA-5751E43C9F6B}"/>
            </a:ext>
          </a:extLst>
        </p:cNvPr>
        <p:cNvGrpSpPr/>
        <p:nvPr/>
      </p:nvGrpSpPr>
      <p:grpSpPr>
        <a:xfrm>
          <a:off x="0" y="0"/>
          <a:ext cx="0" cy="0"/>
          <a:chOff x="0" y="0"/>
          <a:chExt cx="0" cy="0"/>
        </a:xfrm>
      </p:grpSpPr>
      <p:sp>
        <p:nvSpPr>
          <p:cNvPr id="17" name="Rounded Rectangle 16">
            <a:extLst>
              <a:ext uri="{FF2B5EF4-FFF2-40B4-BE49-F238E27FC236}">
                <a16:creationId xmlns:a16="http://schemas.microsoft.com/office/drawing/2014/main" id="{8ED5B18F-EF9D-E742-7EC3-3BBC70EC8FCC}"/>
              </a:ext>
            </a:extLst>
          </p:cNvPr>
          <p:cNvSpPr/>
          <p:nvPr/>
        </p:nvSpPr>
        <p:spPr>
          <a:xfrm>
            <a:off x="509286" y="1269909"/>
            <a:ext cx="2503247" cy="4432691"/>
          </a:xfrm>
          <a:prstGeom prst="roundRect">
            <a:avLst>
              <a:gd name="adj" fmla="val 5860"/>
            </a:avLst>
          </a:prstGeom>
          <a:solidFill>
            <a:srgbClr val="F1F2D5">
              <a:alpha val="2980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10">
            <a:extLst>
              <a:ext uri="{FF2B5EF4-FFF2-40B4-BE49-F238E27FC236}">
                <a16:creationId xmlns:a16="http://schemas.microsoft.com/office/drawing/2014/main" id="{BB5531C5-5674-31AF-0BED-07C01FDC80C1}"/>
              </a:ext>
            </a:extLst>
          </p:cNvPr>
          <p:cNvSpPr/>
          <p:nvPr/>
        </p:nvSpPr>
        <p:spPr>
          <a:xfrm>
            <a:off x="509286" y="525914"/>
            <a:ext cx="11111696" cy="700000"/>
          </a:xfrm>
          <a:prstGeom prst="rect">
            <a:avLst/>
          </a:prstGeom>
        </p:spPr>
        <p:txBody>
          <a:bodyPr wrap="square" lIns="0" tIns="0" rIns="0" bIns="0" anchor="t"/>
          <a:lstStyle/>
          <a:p>
            <a:r>
              <a:rPr lang="en-US" sz="3400" b="1" dirty="0">
                <a:solidFill>
                  <a:schemeClr val="tx1">
                    <a:lumMod val="75000"/>
                    <a:lumOff val="25000"/>
                  </a:schemeClr>
                </a:solidFill>
                <a:latin typeface="Arial" panose="02000503000000020004" pitchFamily="2" charset="0"/>
                <a:cs typeface="Arial" panose="02000503000000020004" pitchFamily="2" charset="0"/>
              </a:rPr>
              <a:t>Mollick: "Management as Superpower"</a:t>
            </a:r>
          </a:p>
          <a:p>
            <a:endParaRPr lang="en-US" sz="3400" b="1" dirty="0">
              <a:solidFill>
                <a:schemeClr val="tx1">
                  <a:lumMod val="75000"/>
                  <a:lumOff val="25000"/>
                </a:schemeClr>
              </a:solidFill>
              <a:latin typeface="Arial" panose="02000503000000020004" pitchFamily="2" charset="0"/>
              <a:cs typeface="Arial" panose="02000503000000020004" pitchFamily="2" charset="0"/>
            </a:endParaRPr>
          </a:p>
          <a:p>
            <a:endParaRPr lang="en-US" sz="3400" b="1" dirty="0">
              <a:solidFill>
                <a:schemeClr val="tx1">
                  <a:lumMod val="75000"/>
                  <a:lumOff val="25000"/>
                </a:schemeClr>
              </a:solidFill>
              <a:latin typeface="Arial" panose="02000503000000020004" pitchFamily="2" charset="0"/>
              <a:cs typeface="Arial" panose="02000503000000020004" pitchFamily="2" charset="0"/>
            </a:endParaRPr>
          </a:p>
        </p:txBody>
      </p:sp>
      <p:sp>
        <p:nvSpPr>
          <p:cNvPr id="12" name="s12">
            <a:extLst>
              <a:ext uri="{FF2B5EF4-FFF2-40B4-BE49-F238E27FC236}">
                <a16:creationId xmlns:a16="http://schemas.microsoft.com/office/drawing/2014/main" id="{9BB536E0-271D-E742-B409-086B85130712}"/>
              </a:ext>
            </a:extLst>
          </p:cNvPr>
          <p:cNvSpPr/>
          <p:nvPr/>
        </p:nvSpPr>
        <p:spPr>
          <a:xfrm>
            <a:off x="3312840" y="1451303"/>
            <a:ext cx="2516201"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WHAT HAPPENED</a:t>
            </a:r>
          </a:p>
        </p:txBody>
      </p:sp>
      <p:sp>
        <p:nvSpPr>
          <p:cNvPr id="13" name="s13">
            <a:extLst>
              <a:ext uri="{FF2B5EF4-FFF2-40B4-BE49-F238E27FC236}">
                <a16:creationId xmlns:a16="http://schemas.microsoft.com/office/drawing/2014/main" id="{D0FE5533-A824-5D39-5516-0357DA3DD72E}"/>
              </a:ext>
            </a:extLst>
          </p:cNvPr>
          <p:cNvSpPr/>
          <p:nvPr/>
        </p:nvSpPr>
        <p:spPr>
          <a:xfrm>
            <a:off x="3297681" y="1881999"/>
            <a:ext cx="2516203" cy="3122900"/>
          </a:xfrm>
          <a:prstGeom prst="rect">
            <a:avLst/>
          </a:prstGeom>
        </p:spPr>
        <p:txBody>
          <a:bodyPr wrap="square" lIns="0" tIns="0" rIns="0" bIns="0" anchor="t"/>
          <a:lstStyle/>
          <a:p>
            <a:pPr marL="45720">
              <a:spcBef>
                <a:spcPts val="1200"/>
              </a:spcBef>
              <a:spcAft>
                <a:spcPts val="1200"/>
              </a:spcAft>
            </a:pPr>
            <a:r>
              <a:rPr lang="en-US" sz="1100" dirty="0">
                <a:solidFill>
                  <a:srgbClr val="333333"/>
                </a:solidFill>
                <a:latin typeface="Arial"/>
              </a:rPr>
              <a:t>Jagged frontier (Dell'Acqua et al.): AI performance uneven across tasks. Practitioners systematically misjudge which tasks AI handles well.</a:t>
            </a:r>
          </a:p>
          <a:p>
            <a:pPr marL="45720">
              <a:spcBef>
                <a:spcPts val="1200"/>
              </a:spcBef>
              <a:spcAft>
                <a:spcPts val="1200"/>
              </a:spcAft>
            </a:pPr>
            <a:r>
              <a:rPr lang="en-US" sz="1100" dirty="0">
                <a:solidFill>
                  <a:srgbClr val="333333"/>
                </a:solidFill>
                <a:latin typeface="Arial"/>
              </a:rPr>
              <a:t>Variance compression: top performers decline, bottom improve, aggregate looks like productivity gain. Distribution tells a different story.</a:t>
            </a:r>
          </a:p>
          <a:p>
            <a:pPr marL="45720">
              <a:spcBef>
                <a:spcPts val="1200"/>
              </a:spcBef>
              <a:spcAft>
                <a:spcPts val="1200"/>
              </a:spcAft>
            </a:pPr>
            <a:r>
              <a:rPr lang="en-US" sz="1100" dirty="0">
                <a:solidFill>
                  <a:srgbClr val="333333"/>
                </a:solidFill>
                <a:latin typeface="Arial"/>
              </a:rPr>
              <a:t>Prescription: better management, better delegation, assumes the manager can still tell.</a:t>
            </a:r>
          </a:p>
        </p:txBody>
      </p:sp>
      <p:sp>
        <p:nvSpPr>
          <p:cNvPr id="14" name="s14">
            <a:extLst>
              <a:ext uri="{FF2B5EF4-FFF2-40B4-BE49-F238E27FC236}">
                <a16:creationId xmlns:a16="http://schemas.microsoft.com/office/drawing/2014/main" id="{0EA8C40A-15C9-CAC0-86F4-A28B806B8DEA}"/>
              </a:ext>
            </a:extLst>
          </p:cNvPr>
          <p:cNvSpPr/>
          <p:nvPr/>
        </p:nvSpPr>
        <p:spPr>
          <a:xfrm>
            <a:off x="60990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PSF MECHANISM</a:t>
            </a:r>
          </a:p>
        </p:txBody>
      </p:sp>
      <p:sp>
        <p:nvSpPr>
          <p:cNvPr id="15" name="s15">
            <a:extLst>
              <a:ext uri="{FF2B5EF4-FFF2-40B4-BE49-F238E27FC236}">
                <a16:creationId xmlns:a16="http://schemas.microsoft.com/office/drawing/2014/main" id="{13D7CF6F-1BCC-BCAC-AF5A-370496C40C45}"/>
              </a:ext>
            </a:extLst>
          </p:cNvPr>
          <p:cNvSpPr/>
          <p:nvPr/>
        </p:nvSpPr>
        <p:spPr>
          <a:xfrm>
            <a:off x="6099032" y="1881999"/>
            <a:ext cx="2626350" cy="3122900"/>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The "delegation calculus" assumes the delegator's evaluative capacity remains stable. PSF predicts it does not.</a:t>
            </a:r>
          </a:p>
          <a:p>
            <a:pPr>
              <a:spcBef>
                <a:spcPts val="1200"/>
              </a:spcBef>
              <a:spcAft>
                <a:spcPts val="1200"/>
              </a:spcAft>
            </a:pPr>
            <a:r>
              <a:rPr lang="en-US" sz="1100" dirty="0">
                <a:solidFill>
                  <a:srgbClr val="333333"/>
                </a:solidFill>
                <a:latin typeface="Arial"/>
              </a:rPr>
              <a:t>Jagged frontier = proxy seduction at task level: "task completed" displaced "task done well"</a:t>
            </a:r>
          </a:p>
          <a:p>
            <a:pPr>
              <a:spcBef>
                <a:spcPts val="1200"/>
              </a:spcBef>
              <a:spcAft>
                <a:spcPts val="1200"/>
              </a:spcAft>
            </a:pPr>
            <a:r>
              <a:rPr lang="en-US" sz="1100" dirty="0">
                <a:solidFill>
                  <a:srgbClr val="333333"/>
                </a:solidFill>
                <a:latin typeface="Arial"/>
              </a:rPr>
              <a:t>Variance compression = proxy seduction at population level: the organization looks more productive while losing capability at the extremes</a:t>
            </a:r>
          </a:p>
        </p:txBody>
      </p:sp>
      <p:sp>
        <p:nvSpPr>
          <p:cNvPr id="16" name="s16">
            <a:extLst>
              <a:ext uri="{FF2B5EF4-FFF2-40B4-BE49-F238E27FC236}">
                <a16:creationId xmlns:a16="http://schemas.microsoft.com/office/drawing/2014/main" id="{2CF9C942-BE65-D954-EB1F-FB9B1AB12426}"/>
              </a:ext>
            </a:extLst>
          </p:cNvPr>
          <p:cNvSpPr/>
          <p:nvPr/>
        </p:nvSpPr>
        <p:spPr>
          <a:xfrm>
            <a:off x="509286" y="6250000"/>
            <a:ext cx="11111696" cy="400000"/>
          </a:xfrm>
          <a:prstGeom prst="rect">
            <a:avLst/>
          </a:prstGeom>
        </p:spPr>
        <p:txBody>
          <a:bodyPr wrap="square" lIns="0" tIns="0" rIns="0" bIns="0" anchor="ctr"/>
          <a:lstStyle/>
          <a:p>
            <a:pPr>
              <a:buNone/>
            </a:pPr>
            <a:r>
              <a:rPr lang="en-US" sz="1100" dirty="0">
                <a:solidFill>
                  <a:schemeClr val="bg1">
                    <a:lumMod val="50000"/>
                  </a:schemeClr>
                </a:solidFill>
                <a:latin typeface="Arial"/>
              </a:rPr>
              <a:t>Sources: Ethan Mollick, Wharton; Dell'Acqua et al. (2023), BCG/Harvard; Meincke, Mollick &amp; Terwiesch</a:t>
            </a:r>
          </a:p>
          <a:p>
            <a:pPr>
              <a:buNone/>
            </a:pPr>
            <a:endParaRPr lang="en-US" sz="1100" dirty="0">
              <a:solidFill>
                <a:schemeClr val="bg1">
                  <a:lumMod val="50000"/>
                </a:schemeClr>
              </a:solidFill>
              <a:latin typeface="Arial"/>
            </a:endParaRPr>
          </a:p>
        </p:txBody>
      </p:sp>
      <p:sp>
        <p:nvSpPr>
          <p:cNvPr id="2" name="s14">
            <a:extLst>
              <a:ext uri="{FF2B5EF4-FFF2-40B4-BE49-F238E27FC236}">
                <a16:creationId xmlns:a16="http://schemas.microsoft.com/office/drawing/2014/main" id="{F43FCC65-E70F-1BF5-9D97-B6BE3A2D6B0B}"/>
              </a:ext>
            </a:extLst>
          </p:cNvPr>
          <p:cNvSpPr/>
          <p:nvPr/>
        </p:nvSpPr>
        <p:spPr>
          <a:xfrm>
            <a:off x="89946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INHERITED / CONCEALED</a:t>
            </a:r>
          </a:p>
        </p:txBody>
      </p:sp>
      <p:sp>
        <p:nvSpPr>
          <p:cNvPr id="3" name="s15">
            <a:extLst>
              <a:ext uri="{FF2B5EF4-FFF2-40B4-BE49-F238E27FC236}">
                <a16:creationId xmlns:a16="http://schemas.microsoft.com/office/drawing/2014/main" id="{83A35D0B-FC4C-EFCD-7DA6-8735A07899A7}"/>
              </a:ext>
            </a:extLst>
          </p:cNvPr>
          <p:cNvSpPr/>
          <p:nvPr/>
        </p:nvSpPr>
        <p:spPr>
          <a:xfrm>
            <a:off x="8994632" y="1881998"/>
            <a:ext cx="2626350" cy="1067297"/>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Inherited: Delegation theory and quality management predate AI by decades</a:t>
            </a:r>
          </a:p>
          <a:p>
            <a:pPr>
              <a:spcBef>
                <a:spcPts val="1200"/>
              </a:spcBef>
              <a:spcAft>
                <a:spcPts val="1200"/>
              </a:spcAft>
            </a:pPr>
            <a:r>
              <a:rPr lang="en-US" sz="1100" dirty="0">
                <a:solidFill>
                  <a:srgbClr val="333333"/>
                </a:solidFill>
                <a:latin typeface="Arial"/>
              </a:rPr>
              <a:t>Concealed: AI outputs look like senior work, removing the cues that triggered scrutiny</a:t>
            </a:r>
            <a:endParaRPr lang="en-US" sz="1100" dirty="0">
              <a:solidFill>
                <a:srgbClr val="333333"/>
              </a:solidFill>
              <a:highlight>
                <a:srgbClr val="FFFF00"/>
              </a:highlight>
              <a:latin typeface="Arial"/>
            </a:endParaRPr>
          </a:p>
        </p:txBody>
      </p:sp>
      <p:sp>
        <p:nvSpPr>
          <p:cNvPr id="4" name="s14">
            <a:extLst>
              <a:ext uri="{FF2B5EF4-FFF2-40B4-BE49-F238E27FC236}">
                <a16:creationId xmlns:a16="http://schemas.microsoft.com/office/drawing/2014/main" id="{749E7121-6938-8B3C-AF68-695893A8BE6B}"/>
              </a:ext>
            </a:extLst>
          </p:cNvPr>
          <p:cNvSpPr/>
          <p:nvPr/>
        </p:nvSpPr>
        <p:spPr>
          <a:xfrm>
            <a:off x="8994632" y="3306695"/>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CORRECTED / DEEPENED</a:t>
            </a:r>
          </a:p>
        </p:txBody>
      </p:sp>
      <p:sp>
        <p:nvSpPr>
          <p:cNvPr id="5" name="s15">
            <a:extLst>
              <a:ext uri="{FF2B5EF4-FFF2-40B4-BE49-F238E27FC236}">
                <a16:creationId xmlns:a16="http://schemas.microsoft.com/office/drawing/2014/main" id="{0020E12F-2C0C-56E1-334B-23B4EA29996F}"/>
              </a:ext>
            </a:extLst>
          </p:cNvPr>
          <p:cNvSpPr/>
          <p:nvPr/>
        </p:nvSpPr>
        <p:spPr>
          <a:xfrm>
            <a:off x="8994632" y="3737391"/>
            <a:ext cx="2626350" cy="1432485"/>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Corrected: Mollick acknowledges the jagged frontier and warns practitioners about blind spots</a:t>
            </a:r>
          </a:p>
          <a:p>
            <a:pPr>
              <a:spcBef>
                <a:spcPts val="1200"/>
              </a:spcBef>
              <a:spcAft>
                <a:spcPts val="1200"/>
              </a:spcAft>
            </a:pPr>
            <a:r>
              <a:rPr lang="en-US" sz="1100" dirty="0">
                <a:solidFill>
                  <a:srgbClr val="333333"/>
                </a:solidFill>
                <a:latin typeface="Arial"/>
              </a:rPr>
              <a:t>Deepened: The warning assumes managers can learn to see the frontier, which is the capacity PSF predicts erodes through the act of delegating</a:t>
            </a:r>
            <a:endParaRPr lang="en-US" sz="1100" dirty="0">
              <a:solidFill>
                <a:srgbClr val="333333"/>
              </a:solidFill>
              <a:highlight>
                <a:srgbClr val="FFFF00"/>
              </a:highlight>
              <a:latin typeface="Arial"/>
            </a:endParaRPr>
          </a:p>
        </p:txBody>
      </p:sp>
      <p:sp>
        <p:nvSpPr>
          <p:cNvPr id="8" name="s11">
            <a:extLst>
              <a:ext uri="{FF2B5EF4-FFF2-40B4-BE49-F238E27FC236}">
                <a16:creationId xmlns:a16="http://schemas.microsoft.com/office/drawing/2014/main" id="{4604AEA1-77DD-45D8-D43A-FE1F8D6D8913}"/>
              </a:ext>
            </a:extLst>
          </p:cNvPr>
          <p:cNvSpPr/>
          <p:nvPr/>
        </p:nvSpPr>
        <p:spPr>
          <a:xfrm>
            <a:off x="699970" y="1485202"/>
            <a:ext cx="2312563" cy="2767742"/>
          </a:xfrm>
          <a:prstGeom prst="rect">
            <a:avLst/>
          </a:prstGeom>
        </p:spPr>
        <p:txBody>
          <a:bodyPr wrap="square" lIns="0" tIns="0" rIns="0" bIns="0" anchor="t"/>
          <a:lstStyle/>
          <a:p>
            <a:r>
              <a:rPr lang="en-US" sz="2800" dirty="0">
                <a:solidFill>
                  <a:srgbClr val="FB3500"/>
                </a:solidFill>
                <a:latin typeface="Garamond" panose="02020404030301010803" pitchFamily="18" charset="0"/>
              </a:rPr>
              <a:t>"The effort of building something used to filter out bad ideas before they consumed resources. AI removes the filter."</a:t>
            </a:r>
          </a:p>
        </p:txBody>
      </p:sp>
    </p:spTree>
    <p:extLst>
      <p:ext uri="{BB962C8B-B14F-4D97-AF65-F5344CB8AC3E}">
        <p14:creationId xmlns:p14="http://schemas.microsoft.com/office/powerpoint/2010/main" val="1873414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E1FFDCD-4A6E-96D4-4B55-42CBC245976A}"/>
            </a:ext>
          </a:extLst>
        </p:cNvPr>
        <p:cNvGrpSpPr/>
        <p:nvPr/>
      </p:nvGrpSpPr>
      <p:grpSpPr>
        <a:xfrm>
          <a:off x="0" y="0"/>
          <a:ext cx="0" cy="0"/>
          <a:chOff x="0" y="0"/>
          <a:chExt cx="0" cy="0"/>
        </a:xfrm>
      </p:grpSpPr>
      <p:sp>
        <p:nvSpPr>
          <p:cNvPr id="17" name="Rounded Rectangle 16">
            <a:extLst>
              <a:ext uri="{FF2B5EF4-FFF2-40B4-BE49-F238E27FC236}">
                <a16:creationId xmlns:a16="http://schemas.microsoft.com/office/drawing/2014/main" id="{BECD0A59-666C-5F3F-D178-B8902B1B59AB}"/>
              </a:ext>
            </a:extLst>
          </p:cNvPr>
          <p:cNvSpPr/>
          <p:nvPr/>
        </p:nvSpPr>
        <p:spPr>
          <a:xfrm>
            <a:off x="509286" y="1269909"/>
            <a:ext cx="2503247" cy="4432691"/>
          </a:xfrm>
          <a:prstGeom prst="roundRect">
            <a:avLst>
              <a:gd name="adj" fmla="val 5860"/>
            </a:avLst>
          </a:prstGeom>
          <a:solidFill>
            <a:srgbClr val="F1F2D5">
              <a:alpha val="2980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10">
            <a:extLst>
              <a:ext uri="{FF2B5EF4-FFF2-40B4-BE49-F238E27FC236}">
                <a16:creationId xmlns:a16="http://schemas.microsoft.com/office/drawing/2014/main" id="{8C082CAF-F93F-F86E-6E49-BDA2B6AAFA82}"/>
              </a:ext>
            </a:extLst>
          </p:cNvPr>
          <p:cNvSpPr/>
          <p:nvPr/>
        </p:nvSpPr>
        <p:spPr>
          <a:xfrm>
            <a:off x="509286" y="525914"/>
            <a:ext cx="11111696" cy="700000"/>
          </a:xfrm>
          <a:prstGeom prst="rect">
            <a:avLst/>
          </a:prstGeom>
        </p:spPr>
        <p:txBody>
          <a:bodyPr wrap="square" lIns="0" tIns="0" rIns="0" bIns="0" anchor="t"/>
          <a:lstStyle/>
          <a:p>
            <a:r>
              <a:rPr lang="en-US" sz="3400" b="1" dirty="0">
                <a:solidFill>
                  <a:schemeClr val="tx1">
                    <a:lumMod val="75000"/>
                    <a:lumOff val="25000"/>
                  </a:schemeClr>
                </a:solidFill>
                <a:latin typeface="Arial" panose="02000503000000020004" pitchFamily="2" charset="0"/>
                <a:cs typeface="Arial" panose="02000503000000020004" pitchFamily="2" charset="0"/>
              </a:rPr>
              <a:t>Hermann, Puntoni &amp; </a:t>
            </a:r>
            <a:r>
              <a:rPr lang="en-US" sz="3400" b="1" dirty="0" err="1">
                <a:solidFill>
                  <a:schemeClr val="tx1">
                    <a:lumMod val="75000"/>
                    <a:lumOff val="25000"/>
                  </a:schemeClr>
                </a:solidFill>
                <a:latin typeface="Arial" panose="02000503000000020004" pitchFamily="2" charset="0"/>
                <a:cs typeface="Arial" panose="02000503000000020004" pitchFamily="2" charset="0"/>
              </a:rPr>
              <a:t>Morewedge</a:t>
            </a:r>
            <a:r>
              <a:rPr lang="en-US" sz="3400" b="1" dirty="0">
                <a:solidFill>
                  <a:schemeClr val="tx1">
                    <a:lumMod val="75000"/>
                    <a:lumOff val="25000"/>
                  </a:schemeClr>
                </a:solidFill>
                <a:latin typeface="Arial" panose="02000503000000020004" pitchFamily="2" charset="0"/>
                <a:cs typeface="Arial" panose="02000503000000020004" pitchFamily="2" charset="0"/>
              </a:rPr>
              <a:t>: "AI Intensifies"</a:t>
            </a:r>
          </a:p>
        </p:txBody>
      </p:sp>
      <p:sp>
        <p:nvSpPr>
          <p:cNvPr id="12" name="s12">
            <a:extLst>
              <a:ext uri="{FF2B5EF4-FFF2-40B4-BE49-F238E27FC236}">
                <a16:creationId xmlns:a16="http://schemas.microsoft.com/office/drawing/2014/main" id="{673269BE-C3E2-6554-5316-344D95CAED6E}"/>
              </a:ext>
            </a:extLst>
          </p:cNvPr>
          <p:cNvSpPr/>
          <p:nvPr/>
        </p:nvSpPr>
        <p:spPr>
          <a:xfrm>
            <a:off x="3312840" y="1451303"/>
            <a:ext cx="2516201"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WHAT HAPPENED</a:t>
            </a:r>
          </a:p>
        </p:txBody>
      </p:sp>
      <p:sp>
        <p:nvSpPr>
          <p:cNvPr id="13" name="s13">
            <a:extLst>
              <a:ext uri="{FF2B5EF4-FFF2-40B4-BE49-F238E27FC236}">
                <a16:creationId xmlns:a16="http://schemas.microsoft.com/office/drawing/2014/main" id="{EC062552-1C30-5B56-0C22-7F289597CAC9}"/>
              </a:ext>
            </a:extLst>
          </p:cNvPr>
          <p:cNvSpPr/>
          <p:nvPr/>
        </p:nvSpPr>
        <p:spPr>
          <a:xfrm>
            <a:off x="3297681" y="1881999"/>
            <a:ext cx="2516203" cy="3122900"/>
          </a:xfrm>
          <a:prstGeom prst="rect">
            <a:avLst/>
          </a:prstGeom>
        </p:spPr>
        <p:txBody>
          <a:bodyPr wrap="square" lIns="0" tIns="0" rIns="0" bIns="0" anchor="t"/>
          <a:lstStyle/>
          <a:p>
            <a:pPr marL="45720">
              <a:spcBef>
                <a:spcPts val="1200"/>
              </a:spcBef>
              <a:spcAft>
                <a:spcPts val="1200"/>
              </a:spcAft>
            </a:pPr>
            <a:r>
              <a:rPr lang="en-US" sz="1100" dirty="0">
                <a:solidFill>
                  <a:srgbClr val="333333"/>
                </a:solidFill>
                <a:latin typeface="Arial"/>
              </a:rPr>
              <a:t>HBR (March 2026): 31% sabotage AI tools, 54% use AI without approval, 85% of leaders vs. 51% of workers report using AI</a:t>
            </a:r>
          </a:p>
          <a:p>
            <a:pPr marL="45720">
              <a:spcBef>
                <a:spcPts val="1200"/>
              </a:spcBef>
              <a:spcAft>
                <a:spcPts val="1200"/>
              </a:spcAft>
            </a:pPr>
            <a:r>
              <a:rPr lang="en-US" sz="1100" dirty="0">
                <a:solidFill>
                  <a:srgbClr val="333333"/>
                </a:solidFill>
                <a:latin typeface="Arial"/>
              </a:rPr>
              <a:t>Their framework: self-determination theory. Workers resist because competence, autonomy, and relatedness needs are threatened.</a:t>
            </a:r>
          </a:p>
          <a:p>
            <a:pPr marL="45720">
              <a:spcBef>
                <a:spcPts val="1200"/>
              </a:spcBef>
              <a:spcAft>
                <a:spcPts val="1200"/>
              </a:spcAft>
            </a:pPr>
            <a:r>
              <a:rPr lang="en-US" sz="1100" dirty="0">
                <a:solidFill>
                  <a:srgbClr val="333333"/>
                </a:solidFill>
                <a:latin typeface="Arial"/>
              </a:rPr>
              <a:t>Prescription: better change management, address the psychological needs.</a:t>
            </a:r>
          </a:p>
        </p:txBody>
      </p:sp>
      <p:sp>
        <p:nvSpPr>
          <p:cNvPr id="14" name="s14">
            <a:extLst>
              <a:ext uri="{FF2B5EF4-FFF2-40B4-BE49-F238E27FC236}">
                <a16:creationId xmlns:a16="http://schemas.microsoft.com/office/drawing/2014/main" id="{916303CC-1DAD-2EE7-261B-551F66BB76DC}"/>
              </a:ext>
            </a:extLst>
          </p:cNvPr>
          <p:cNvSpPr/>
          <p:nvPr/>
        </p:nvSpPr>
        <p:spPr>
          <a:xfrm>
            <a:off x="60990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PSF MECHANISM</a:t>
            </a:r>
          </a:p>
        </p:txBody>
      </p:sp>
      <p:sp>
        <p:nvSpPr>
          <p:cNvPr id="15" name="s15">
            <a:extLst>
              <a:ext uri="{FF2B5EF4-FFF2-40B4-BE49-F238E27FC236}">
                <a16:creationId xmlns:a16="http://schemas.microsoft.com/office/drawing/2014/main" id="{5AC459A0-074F-96DB-6E63-887897D46578}"/>
              </a:ext>
            </a:extLst>
          </p:cNvPr>
          <p:cNvSpPr/>
          <p:nvPr/>
        </p:nvSpPr>
        <p:spPr>
          <a:xfrm>
            <a:off x="6099032" y="1881999"/>
            <a:ext cx="2626350" cy="3122900"/>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31% sabotage is not resistance. It is practitioners whose judgment registers something wrong, without organizational vocabulary to surface it.</a:t>
            </a:r>
          </a:p>
          <a:p>
            <a:pPr>
              <a:spcBef>
                <a:spcPts val="1200"/>
              </a:spcBef>
              <a:spcAft>
                <a:spcPts val="1200"/>
              </a:spcAft>
            </a:pPr>
            <a:r>
              <a:rPr lang="en-US" sz="1100" dirty="0">
                <a:solidFill>
                  <a:srgbClr val="333333"/>
                </a:solidFill>
                <a:latin typeface="Arial"/>
              </a:rPr>
              <a:t>The 85/51 leader-worker gap is proxy seduction across hierarchy: leaders evaluate through adoption metrics; workers encounter the gap firsthand.</a:t>
            </a:r>
          </a:p>
          <a:p>
            <a:pPr>
              <a:spcBef>
                <a:spcPts val="1200"/>
              </a:spcBef>
              <a:spcAft>
                <a:spcPts val="1200"/>
              </a:spcAft>
            </a:pPr>
            <a:r>
              <a:rPr lang="en-US" sz="1100" dirty="0">
                <a:solidFill>
                  <a:srgbClr val="333333"/>
                </a:solidFill>
                <a:latin typeface="Arial"/>
              </a:rPr>
              <a:t>SDT treats resistance as a symptom to solve. PSF treats it as a signal to investigate.</a:t>
            </a:r>
          </a:p>
        </p:txBody>
      </p:sp>
      <p:sp>
        <p:nvSpPr>
          <p:cNvPr id="16" name="s16">
            <a:extLst>
              <a:ext uri="{FF2B5EF4-FFF2-40B4-BE49-F238E27FC236}">
                <a16:creationId xmlns:a16="http://schemas.microsoft.com/office/drawing/2014/main" id="{32082CFA-DFC6-FEB3-B87E-432E246AB8AB}"/>
              </a:ext>
            </a:extLst>
          </p:cNvPr>
          <p:cNvSpPr/>
          <p:nvPr/>
        </p:nvSpPr>
        <p:spPr>
          <a:xfrm>
            <a:off x="509286" y="6250000"/>
            <a:ext cx="11111696" cy="400000"/>
          </a:xfrm>
          <a:prstGeom prst="rect">
            <a:avLst/>
          </a:prstGeom>
        </p:spPr>
        <p:txBody>
          <a:bodyPr wrap="square" lIns="0" tIns="0" rIns="0" bIns="0" anchor="ctr"/>
          <a:lstStyle/>
          <a:p>
            <a:pPr>
              <a:buNone/>
            </a:pPr>
            <a:r>
              <a:rPr lang="en-US" sz="1100" dirty="0">
                <a:solidFill>
                  <a:schemeClr val="bg1">
                    <a:lumMod val="50000"/>
                  </a:schemeClr>
                </a:solidFill>
                <a:latin typeface="Arial"/>
              </a:rPr>
              <a:t>Hermann, Puntoni &amp; </a:t>
            </a:r>
            <a:r>
              <a:rPr lang="en-US" sz="1100" dirty="0" err="1">
                <a:solidFill>
                  <a:schemeClr val="bg1">
                    <a:lumMod val="50000"/>
                  </a:schemeClr>
                </a:solidFill>
                <a:latin typeface="Arial"/>
              </a:rPr>
              <a:t>Morewedge</a:t>
            </a:r>
            <a:r>
              <a:rPr lang="en-US" sz="1100" dirty="0">
                <a:solidFill>
                  <a:schemeClr val="bg1">
                    <a:lumMod val="50000"/>
                  </a:schemeClr>
                </a:solidFill>
                <a:latin typeface="Arial"/>
              </a:rPr>
              <a:t>, "AI Intensifies," Harvard Business Review (March-April 2026).</a:t>
            </a:r>
          </a:p>
        </p:txBody>
      </p:sp>
      <p:sp>
        <p:nvSpPr>
          <p:cNvPr id="2" name="s14">
            <a:extLst>
              <a:ext uri="{FF2B5EF4-FFF2-40B4-BE49-F238E27FC236}">
                <a16:creationId xmlns:a16="http://schemas.microsoft.com/office/drawing/2014/main" id="{B10A113F-D7FD-A445-314A-E7DA3F5092A6}"/>
              </a:ext>
            </a:extLst>
          </p:cNvPr>
          <p:cNvSpPr/>
          <p:nvPr/>
        </p:nvSpPr>
        <p:spPr>
          <a:xfrm>
            <a:off x="89946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INHERITED / CONCEALED</a:t>
            </a:r>
          </a:p>
        </p:txBody>
      </p:sp>
      <p:sp>
        <p:nvSpPr>
          <p:cNvPr id="3" name="s15">
            <a:extLst>
              <a:ext uri="{FF2B5EF4-FFF2-40B4-BE49-F238E27FC236}">
                <a16:creationId xmlns:a16="http://schemas.microsoft.com/office/drawing/2014/main" id="{44713608-7E73-A641-6A74-992E62045751}"/>
              </a:ext>
            </a:extLst>
          </p:cNvPr>
          <p:cNvSpPr/>
          <p:nvPr/>
        </p:nvSpPr>
        <p:spPr>
          <a:xfrm>
            <a:off x="8994632" y="1881998"/>
            <a:ext cx="2626350" cy="1067297"/>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Inherited: Worker resistance to technology is as old as technology</a:t>
            </a:r>
          </a:p>
          <a:p>
            <a:pPr>
              <a:spcBef>
                <a:spcPts val="1200"/>
              </a:spcBef>
              <a:spcAft>
                <a:spcPts val="1200"/>
              </a:spcAft>
            </a:pPr>
            <a:r>
              <a:rPr lang="en-US" sz="1100" dirty="0">
                <a:solidFill>
                  <a:srgbClr val="333333"/>
                </a:solidFill>
                <a:latin typeface="Arial"/>
              </a:rPr>
              <a:t>Concealed: AI resistance is inarticulate because the loss has no organizational vocabulary</a:t>
            </a:r>
            <a:endParaRPr lang="en-US" sz="1100" dirty="0">
              <a:solidFill>
                <a:srgbClr val="333333"/>
              </a:solidFill>
              <a:highlight>
                <a:srgbClr val="FFFF00"/>
              </a:highlight>
              <a:latin typeface="Arial"/>
            </a:endParaRPr>
          </a:p>
        </p:txBody>
      </p:sp>
      <p:sp>
        <p:nvSpPr>
          <p:cNvPr id="4" name="s14">
            <a:extLst>
              <a:ext uri="{FF2B5EF4-FFF2-40B4-BE49-F238E27FC236}">
                <a16:creationId xmlns:a16="http://schemas.microsoft.com/office/drawing/2014/main" id="{C3D13580-D8AD-E7E6-32ED-6E32C1EE5112}"/>
              </a:ext>
            </a:extLst>
          </p:cNvPr>
          <p:cNvSpPr/>
          <p:nvPr/>
        </p:nvSpPr>
        <p:spPr>
          <a:xfrm>
            <a:off x="8994632" y="3420495"/>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CORRECTED / DEEPENED</a:t>
            </a:r>
          </a:p>
        </p:txBody>
      </p:sp>
      <p:sp>
        <p:nvSpPr>
          <p:cNvPr id="5" name="s15">
            <a:extLst>
              <a:ext uri="{FF2B5EF4-FFF2-40B4-BE49-F238E27FC236}">
                <a16:creationId xmlns:a16="http://schemas.microsoft.com/office/drawing/2014/main" id="{4479282F-DE23-6D85-EBFB-53664C8BC771}"/>
              </a:ext>
            </a:extLst>
          </p:cNvPr>
          <p:cNvSpPr/>
          <p:nvPr/>
        </p:nvSpPr>
        <p:spPr>
          <a:xfrm>
            <a:off x="8994632" y="3851191"/>
            <a:ext cx="2626350" cy="1432485"/>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Corrected: The research surfaces extraordinary data (31% sabotage, 54% shadow usage, 34-point gap)</a:t>
            </a:r>
          </a:p>
          <a:p>
            <a:pPr>
              <a:spcBef>
                <a:spcPts val="1200"/>
              </a:spcBef>
              <a:spcAft>
                <a:spcPts val="1200"/>
              </a:spcAft>
            </a:pPr>
            <a:r>
              <a:rPr lang="en-US" sz="1100" dirty="0">
                <a:solidFill>
                  <a:srgbClr val="333333"/>
                </a:solidFill>
                <a:latin typeface="Arial"/>
              </a:rPr>
              <a:t>Deepened: The SDT framing converts an evaluative signal into a change management problem, so the better the research, the faster the signal gets misrouted</a:t>
            </a:r>
            <a:endParaRPr lang="en-US" sz="1100" dirty="0">
              <a:solidFill>
                <a:srgbClr val="333333"/>
              </a:solidFill>
              <a:highlight>
                <a:srgbClr val="FFFF00"/>
              </a:highlight>
              <a:latin typeface="Arial"/>
            </a:endParaRPr>
          </a:p>
        </p:txBody>
      </p:sp>
      <p:sp>
        <p:nvSpPr>
          <p:cNvPr id="8" name="s11">
            <a:extLst>
              <a:ext uri="{FF2B5EF4-FFF2-40B4-BE49-F238E27FC236}">
                <a16:creationId xmlns:a16="http://schemas.microsoft.com/office/drawing/2014/main" id="{9556995E-FB5C-F8A7-2C3E-1F05637A496B}"/>
              </a:ext>
            </a:extLst>
          </p:cNvPr>
          <p:cNvSpPr/>
          <p:nvPr/>
        </p:nvSpPr>
        <p:spPr>
          <a:xfrm>
            <a:off x="699970" y="1485202"/>
            <a:ext cx="2312563" cy="2767742"/>
          </a:xfrm>
          <a:prstGeom prst="rect">
            <a:avLst/>
          </a:prstGeom>
        </p:spPr>
        <p:txBody>
          <a:bodyPr wrap="square" lIns="0" tIns="0" rIns="0" bIns="0" anchor="t"/>
          <a:lstStyle/>
          <a:p>
            <a:r>
              <a:rPr lang="en-US" sz="2700" dirty="0">
                <a:solidFill>
                  <a:srgbClr val="FB3500"/>
                </a:solidFill>
                <a:latin typeface="Garamond" panose="02020404030301010803" pitchFamily="18" charset="0"/>
              </a:rPr>
              <a:t>“31% sabotaged. 54% went rogue. The organization had no vocabulary for what either group was trying to say.”</a:t>
            </a:r>
          </a:p>
        </p:txBody>
      </p:sp>
    </p:spTree>
    <p:extLst>
      <p:ext uri="{BB962C8B-B14F-4D97-AF65-F5344CB8AC3E}">
        <p14:creationId xmlns:p14="http://schemas.microsoft.com/office/powerpoint/2010/main" val="39519083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0F32510-C14C-BB5F-1C96-2CF58272C36D}"/>
            </a:ext>
          </a:extLst>
        </p:cNvPr>
        <p:cNvGrpSpPr/>
        <p:nvPr/>
      </p:nvGrpSpPr>
      <p:grpSpPr>
        <a:xfrm>
          <a:off x="0" y="0"/>
          <a:ext cx="0" cy="0"/>
          <a:chOff x="0" y="0"/>
          <a:chExt cx="0" cy="0"/>
        </a:xfrm>
      </p:grpSpPr>
      <p:sp>
        <p:nvSpPr>
          <p:cNvPr id="17" name="Rounded Rectangle 16">
            <a:extLst>
              <a:ext uri="{FF2B5EF4-FFF2-40B4-BE49-F238E27FC236}">
                <a16:creationId xmlns:a16="http://schemas.microsoft.com/office/drawing/2014/main" id="{91FDF37E-1076-1B47-ECF9-4052FC0A38BA}"/>
              </a:ext>
            </a:extLst>
          </p:cNvPr>
          <p:cNvSpPr/>
          <p:nvPr/>
        </p:nvSpPr>
        <p:spPr>
          <a:xfrm>
            <a:off x="509286" y="1269909"/>
            <a:ext cx="2503247" cy="4432691"/>
          </a:xfrm>
          <a:prstGeom prst="roundRect">
            <a:avLst>
              <a:gd name="adj" fmla="val 5860"/>
            </a:avLst>
          </a:prstGeom>
          <a:solidFill>
            <a:srgbClr val="F1F2D5">
              <a:alpha val="2980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10">
            <a:extLst>
              <a:ext uri="{FF2B5EF4-FFF2-40B4-BE49-F238E27FC236}">
                <a16:creationId xmlns:a16="http://schemas.microsoft.com/office/drawing/2014/main" id="{BB3F6B60-651F-7A07-1A14-38A78D1A21AE}"/>
              </a:ext>
            </a:extLst>
          </p:cNvPr>
          <p:cNvSpPr/>
          <p:nvPr/>
        </p:nvSpPr>
        <p:spPr>
          <a:xfrm>
            <a:off x="509286" y="525914"/>
            <a:ext cx="11111696" cy="700000"/>
          </a:xfrm>
          <a:prstGeom prst="rect">
            <a:avLst/>
          </a:prstGeom>
        </p:spPr>
        <p:txBody>
          <a:bodyPr wrap="square" lIns="0" tIns="0" rIns="0" bIns="0" anchor="t"/>
          <a:lstStyle/>
          <a:p>
            <a:r>
              <a:rPr lang="en-US" sz="3400" b="1" dirty="0">
                <a:solidFill>
                  <a:schemeClr val="tx1">
                    <a:lumMod val="75000"/>
                    <a:lumOff val="25000"/>
                  </a:schemeClr>
                </a:solidFill>
                <a:latin typeface="Arial" panose="02000503000000020004" pitchFamily="2" charset="0"/>
                <a:cs typeface="Arial" panose="02000503000000020004" pitchFamily="2" charset="0"/>
              </a:rPr>
              <a:t>Microsoft Copilot: 450M Seats, 15M Paid</a:t>
            </a:r>
          </a:p>
        </p:txBody>
      </p:sp>
      <p:sp>
        <p:nvSpPr>
          <p:cNvPr id="12" name="s12">
            <a:extLst>
              <a:ext uri="{FF2B5EF4-FFF2-40B4-BE49-F238E27FC236}">
                <a16:creationId xmlns:a16="http://schemas.microsoft.com/office/drawing/2014/main" id="{2B25B7EB-65CE-C5F1-A667-B2236FF9DA3D}"/>
              </a:ext>
            </a:extLst>
          </p:cNvPr>
          <p:cNvSpPr/>
          <p:nvPr/>
        </p:nvSpPr>
        <p:spPr>
          <a:xfrm>
            <a:off x="3312840" y="1451303"/>
            <a:ext cx="2516201"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WHAT HAPPENED</a:t>
            </a:r>
          </a:p>
        </p:txBody>
      </p:sp>
      <p:sp>
        <p:nvSpPr>
          <p:cNvPr id="13" name="s13">
            <a:extLst>
              <a:ext uri="{FF2B5EF4-FFF2-40B4-BE49-F238E27FC236}">
                <a16:creationId xmlns:a16="http://schemas.microsoft.com/office/drawing/2014/main" id="{9FF97470-133D-E42D-CA37-AC0D0D238CAD}"/>
              </a:ext>
            </a:extLst>
          </p:cNvPr>
          <p:cNvSpPr/>
          <p:nvPr/>
        </p:nvSpPr>
        <p:spPr>
          <a:xfrm>
            <a:off x="3297681" y="1881999"/>
            <a:ext cx="2516203" cy="3122900"/>
          </a:xfrm>
          <a:prstGeom prst="rect">
            <a:avLst/>
          </a:prstGeom>
        </p:spPr>
        <p:txBody>
          <a:bodyPr wrap="square" lIns="0" tIns="0" rIns="0" bIns="0" anchor="t"/>
          <a:lstStyle/>
          <a:p>
            <a:pPr marL="45720">
              <a:spcBef>
                <a:spcPts val="1200"/>
              </a:spcBef>
              <a:spcAft>
                <a:spcPts val="1200"/>
              </a:spcAft>
            </a:pPr>
            <a:r>
              <a:rPr lang="en-US" sz="1100" dirty="0">
                <a:solidFill>
                  <a:srgbClr val="333333"/>
                </a:solidFill>
                <a:latin typeface="Arial"/>
              </a:rPr>
              <a:t>450M commercial M365 seats. 15M paid Copilot (3.3%). Only 6% of enterprises moved beyond pilot.</a:t>
            </a:r>
          </a:p>
          <a:p>
            <a:pPr marL="45720">
              <a:spcBef>
                <a:spcPts val="1200"/>
              </a:spcBef>
              <a:spcAft>
                <a:spcPts val="1200"/>
              </a:spcAft>
            </a:pPr>
            <a:r>
              <a:rPr lang="en-US" sz="1100" dirty="0">
                <a:solidFill>
                  <a:srgbClr val="333333"/>
                </a:solidFill>
                <a:latin typeface="Arial"/>
              </a:rPr>
              <a:t>Among users who try it: 90% say they would fight to keep access. But 72% struggle to integrate it and 57% show rapid engagement decline.</a:t>
            </a:r>
          </a:p>
          <a:p>
            <a:pPr marL="45720">
              <a:spcBef>
                <a:spcPts val="1200"/>
              </a:spcBef>
              <a:spcAft>
                <a:spcPts val="1200"/>
              </a:spcAft>
            </a:pPr>
            <a:r>
              <a:rPr lang="en-US" sz="1100" dirty="0">
                <a:solidFill>
                  <a:srgbClr val="333333"/>
                </a:solidFill>
                <a:latin typeface="Arial"/>
              </a:rPr>
              <a:t>Microsoft's response: bundle into $99/month E7 tier and shift toward autonomous agents that bypass the user.</a:t>
            </a:r>
          </a:p>
        </p:txBody>
      </p:sp>
      <p:sp>
        <p:nvSpPr>
          <p:cNvPr id="14" name="s14">
            <a:extLst>
              <a:ext uri="{FF2B5EF4-FFF2-40B4-BE49-F238E27FC236}">
                <a16:creationId xmlns:a16="http://schemas.microsoft.com/office/drawing/2014/main" id="{378DB2B2-F47B-279B-9936-B857EFB99D71}"/>
              </a:ext>
            </a:extLst>
          </p:cNvPr>
          <p:cNvSpPr/>
          <p:nvPr/>
        </p:nvSpPr>
        <p:spPr>
          <a:xfrm>
            <a:off x="60990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PSF MECHANISM</a:t>
            </a:r>
          </a:p>
        </p:txBody>
      </p:sp>
      <p:sp>
        <p:nvSpPr>
          <p:cNvPr id="15" name="s15">
            <a:extLst>
              <a:ext uri="{FF2B5EF4-FFF2-40B4-BE49-F238E27FC236}">
                <a16:creationId xmlns:a16="http://schemas.microsoft.com/office/drawing/2014/main" id="{26D21CC3-5CCC-C4C8-A35C-990C62309763}"/>
              </a:ext>
            </a:extLst>
          </p:cNvPr>
          <p:cNvSpPr/>
          <p:nvPr/>
        </p:nvSpPr>
        <p:spPr>
          <a:xfrm>
            <a:off x="6099032" y="1881999"/>
            <a:ext cx="2626350" cy="3122900"/>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The 90/57 gap is proxy seduction at individual scale: initial attraction is real, sustained criterion-level value is not.</a:t>
            </a:r>
          </a:p>
          <a:p>
            <a:pPr>
              <a:spcBef>
                <a:spcPts val="1200"/>
              </a:spcBef>
              <a:spcAft>
                <a:spcPts val="1200"/>
              </a:spcAft>
            </a:pPr>
            <a:r>
              <a:rPr lang="en-US" sz="1100" dirty="0">
                <a:solidFill>
                  <a:srgbClr val="333333"/>
                </a:solidFill>
                <a:latin typeface="Arial"/>
              </a:rPr>
              <a:t>15M out of 450M is what happens when organizations have to justify $30/user/month. Employees want it. Organizations cannot prove it pays.</a:t>
            </a:r>
          </a:p>
          <a:p>
            <a:pPr>
              <a:spcBef>
                <a:spcPts val="1200"/>
              </a:spcBef>
              <a:spcAft>
                <a:spcPts val="1200"/>
              </a:spcAft>
            </a:pPr>
            <a:r>
              <a:rPr lang="en-US" sz="1100" dirty="0">
                <a:solidFill>
                  <a:srgbClr val="333333"/>
                </a:solidFill>
                <a:latin typeface="Arial"/>
              </a:rPr>
              <a:t>Microsoft's response (autonomous agents) removes the human from the loop. The centaur phase is not producing the numbers, so skip to Phase 3.</a:t>
            </a:r>
          </a:p>
        </p:txBody>
      </p:sp>
      <p:sp>
        <p:nvSpPr>
          <p:cNvPr id="16" name="s16">
            <a:extLst>
              <a:ext uri="{FF2B5EF4-FFF2-40B4-BE49-F238E27FC236}">
                <a16:creationId xmlns:a16="http://schemas.microsoft.com/office/drawing/2014/main" id="{1BA61517-19C1-EA93-61C3-FF12AE9A1E98}"/>
              </a:ext>
            </a:extLst>
          </p:cNvPr>
          <p:cNvSpPr/>
          <p:nvPr/>
        </p:nvSpPr>
        <p:spPr>
          <a:xfrm>
            <a:off x="509286" y="6250000"/>
            <a:ext cx="11111696" cy="400000"/>
          </a:xfrm>
          <a:prstGeom prst="rect">
            <a:avLst/>
          </a:prstGeom>
        </p:spPr>
        <p:txBody>
          <a:bodyPr wrap="square" lIns="0" tIns="0" rIns="0" bIns="0" anchor="ctr"/>
          <a:lstStyle/>
          <a:p>
            <a:pPr>
              <a:buNone/>
            </a:pPr>
            <a:r>
              <a:rPr lang="en-US" sz="1100" dirty="0">
                <a:solidFill>
                  <a:schemeClr val="bg1">
                    <a:lumMod val="50000"/>
                  </a:schemeClr>
                </a:solidFill>
                <a:latin typeface="Arial"/>
              </a:rPr>
              <a:t>Sources: Gartner M365 Copilot Surveys (2025/2026); Microsoft Q2 FY26 Earnings Call (Jan 2026); CNBC (March 2026).</a:t>
            </a:r>
          </a:p>
        </p:txBody>
      </p:sp>
      <p:sp>
        <p:nvSpPr>
          <p:cNvPr id="2" name="s14">
            <a:extLst>
              <a:ext uri="{FF2B5EF4-FFF2-40B4-BE49-F238E27FC236}">
                <a16:creationId xmlns:a16="http://schemas.microsoft.com/office/drawing/2014/main" id="{48469F7E-A2D5-980A-3A06-9FC200696726}"/>
              </a:ext>
            </a:extLst>
          </p:cNvPr>
          <p:cNvSpPr/>
          <p:nvPr/>
        </p:nvSpPr>
        <p:spPr>
          <a:xfrm>
            <a:off x="89946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INHERITED / CONCEALED</a:t>
            </a:r>
          </a:p>
        </p:txBody>
      </p:sp>
      <p:sp>
        <p:nvSpPr>
          <p:cNvPr id="3" name="s15">
            <a:extLst>
              <a:ext uri="{FF2B5EF4-FFF2-40B4-BE49-F238E27FC236}">
                <a16:creationId xmlns:a16="http://schemas.microsoft.com/office/drawing/2014/main" id="{D8081C5B-E623-56DB-CFC0-94CC62198823}"/>
              </a:ext>
            </a:extLst>
          </p:cNvPr>
          <p:cNvSpPr/>
          <p:nvPr/>
        </p:nvSpPr>
        <p:spPr>
          <a:xfrm>
            <a:off x="8994632" y="1881998"/>
            <a:ext cx="2626350" cy="1067297"/>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Inherited: Enterprise shelfware and adoption gaps predate AI</a:t>
            </a:r>
          </a:p>
          <a:p>
            <a:pPr>
              <a:spcBef>
                <a:spcPts val="1200"/>
              </a:spcBef>
              <a:spcAft>
                <a:spcPts val="1200"/>
              </a:spcAft>
            </a:pPr>
            <a:r>
              <a:rPr lang="en-US" sz="1100" dirty="0">
                <a:solidFill>
                  <a:srgbClr val="333333"/>
                </a:solidFill>
                <a:latin typeface="Arial"/>
              </a:rPr>
              <a:t>Concealed: Tool is used and loved, but nobody can demonstrate criterion-level value</a:t>
            </a:r>
            <a:endParaRPr lang="en-US" sz="1100" dirty="0">
              <a:solidFill>
                <a:srgbClr val="333333"/>
              </a:solidFill>
              <a:highlight>
                <a:srgbClr val="FFFF00"/>
              </a:highlight>
              <a:latin typeface="Arial"/>
            </a:endParaRPr>
          </a:p>
        </p:txBody>
      </p:sp>
      <p:sp>
        <p:nvSpPr>
          <p:cNvPr id="4" name="s14">
            <a:extLst>
              <a:ext uri="{FF2B5EF4-FFF2-40B4-BE49-F238E27FC236}">
                <a16:creationId xmlns:a16="http://schemas.microsoft.com/office/drawing/2014/main" id="{E8ADE154-939B-6156-92B7-F45817C8A1B1}"/>
              </a:ext>
            </a:extLst>
          </p:cNvPr>
          <p:cNvSpPr/>
          <p:nvPr/>
        </p:nvSpPr>
        <p:spPr>
          <a:xfrm>
            <a:off x="8994632" y="3420495"/>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CORRECTED / DEEPENED</a:t>
            </a:r>
          </a:p>
        </p:txBody>
      </p:sp>
      <p:sp>
        <p:nvSpPr>
          <p:cNvPr id="5" name="s15">
            <a:extLst>
              <a:ext uri="{FF2B5EF4-FFF2-40B4-BE49-F238E27FC236}">
                <a16:creationId xmlns:a16="http://schemas.microsoft.com/office/drawing/2014/main" id="{D0942990-4460-B022-FBE6-FF38D70F85DF}"/>
              </a:ext>
            </a:extLst>
          </p:cNvPr>
          <p:cNvSpPr/>
          <p:nvPr/>
        </p:nvSpPr>
        <p:spPr>
          <a:xfrm>
            <a:off x="8994632" y="3851191"/>
            <a:ext cx="2626350" cy="1432485"/>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Corrected: Users temper expectations and acknowledge integration difficulty</a:t>
            </a:r>
          </a:p>
          <a:p>
            <a:pPr>
              <a:spcBef>
                <a:spcPts val="1200"/>
              </a:spcBef>
              <a:spcAft>
                <a:spcPts val="1200"/>
              </a:spcAft>
            </a:pPr>
            <a:r>
              <a:rPr lang="en-US" sz="1100" dirty="0">
                <a:solidFill>
                  <a:srgbClr val="333333"/>
                </a:solidFill>
                <a:latin typeface="Arial"/>
              </a:rPr>
              <a:t>Deepened: Tempered enthusiasm sounds calibrated while criterion-level gap persists</a:t>
            </a:r>
            <a:endParaRPr lang="en-US" sz="1100" dirty="0">
              <a:solidFill>
                <a:srgbClr val="333333"/>
              </a:solidFill>
              <a:highlight>
                <a:srgbClr val="FFFF00"/>
              </a:highlight>
              <a:latin typeface="Arial"/>
            </a:endParaRPr>
          </a:p>
        </p:txBody>
      </p:sp>
      <p:sp>
        <p:nvSpPr>
          <p:cNvPr id="8" name="s11">
            <a:extLst>
              <a:ext uri="{FF2B5EF4-FFF2-40B4-BE49-F238E27FC236}">
                <a16:creationId xmlns:a16="http://schemas.microsoft.com/office/drawing/2014/main" id="{CFE43380-4CAB-1DCB-B4AB-EAE25C5E485D}"/>
              </a:ext>
            </a:extLst>
          </p:cNvPr>
          <p:cNvSpPr/>
          <p:nvPr/>
        </p:nvSpPr>
        <p:spPr>
          <a:xfrm>
            <a:off x="699970" y="1485202"/>
            <a:ext cx="2312563" cy="2767742"/>
          </a:xfrm>
          <a:prstGeom prst="rect">
            <a:avLst/>
          </a:prstGeom>
        </p:spPr>
        <p:txBody>
          <a:bodyPr wrap="square" lIns="0" tIns="0" rIns="0" bIns="0" anchor="t"/>
          <a:lstStyle/>
          <a:p>
            <a:r>
              <a:rPr lang="en-US" sz="3200" dirty="0">
                <a:solidFill>
                  <a:srgbClr val="FB3500"/>
                </a:solidFill>
                <a:latin typeface="Garamond" panose="02020404030301010803" pitchFamily="18" charset="0"/>
              </a:rPr>
              <a:t>“90% would fight to keep access. 57% stop using it within weeks.”</a:t>
            </a:r>
          </a:p>
        </p:txBody>
      </p:sp>
    </p:spTree>
    <p:extLst>
      <p:ext uri="{BB962C8B-B14F-4D97-AF65-F5344CB8AC3E}">
        <p14:creationId xmlns:p14="http://schemas.microsoft.com/office/powerpoint/2010/main" val="35668655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8A5DA72-3D8F-011C-4055-CBEF3733C857}"/>
            </a:ext>
          </a:extLst>
        </p:cNvPr>
        <p:cNvGrpSpPr/>
        <p:nvPr/>
      </p:nvGrpSpPr>
      <p:grpSpPr>
        <a:xfrm>
          <a:off x="0" y="0"/>
          <a:ext cx="0" cy="0"/>
          <a:chOff x="0" y="0"/>
          <a:chExt cx="0" cy="0"/>
        </a:xfrm>
      </p:grpSpPr>
      <p:sp>
        <p:nvSpPr>
          <p:cNvPr id="17" name="Rounded Rectangle 16">
            <a:extLst>
              <a:ext uri="{FF2B5EF4-FFF2-40B4-BE49-F238E27FC236}">
                <a16:creationId xmlns:a16="http://schemas.microsoft.com/office/drawing/2014/main" id="{AE0E1024-A4FB-5AFE-88B3-0FCB2C320BE1}"/>
              </a:ext>
            </a:extLst>
          </p:cNvPr>
          <p:cNvSpPr/>
          <p:nvPr/>
        </p:nvSpPr>
        <p:spPr>
          <a:xfrm>
            <a:off x="509286" y="1269909"/>
            <a:ext cx="2503247" cy="4432691"/>
          </a:xfrm>
          <a:prstGeom prst="roundRect">
            <a:avLst>
              <a:gd name="adj" fmla="val 5860"/>
            </a:avLst>
          </a:prstGeom>
          <a:solidFill>
            <a:srgbClr val="F1F2D5">
              <a:alpha val="2980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10">
            <a:extLst>
              <a:ext uri="{FF2B5EF4-FFF2-40B4-BE49-F238E27FC236}">
                <a16:creationId xmlns:a16="http://schemas.microsoft.com/office/drawing/2014/main" id="{FFC3DA01-04ED-A53C-03F6-227DEB488D6B}"/>
              </a:ext>
            </a:extLst>
          </p:cNvPr>
          <p:cNvSpPr/>
          <p:nvPr/>
        </p:nvSpPr>
        <p:spPr>
          <a:xfrm>
            <a:off x="509286" y="525914"/>
            <a:ext cx="11111696" cy="700000"/>
          </a:xfrm>
          <a:prstGeom prst="rect">
            <a:avLst/>
          </a:prstGeom>
        </p:spPr>
        <p:txBody>
          <a:bodyPr wrap="square" lIns="0" tIns="0" rIns="0" bIns="0" anchor="t"/>
          <a:lstStyle/>
          <a:p>
            <a:pPr>
              <a:buNone/>
            </a:pPr>
            <a:r>
              <a:rPr lang="en-US" sz="3400" b="1" dirty="0">
                <a:solidFill>
                  <a:schemeClr val="tx1">
                    <a:lumMod val="75000"/>
                    <a:lumOff val="25000"/>
                  </a:schemeClr>
                </a:solidFill>
                <a:latin typeface="Arial" panose="02000503000000020004" pitchFamily="2" charset="0"/>
                <a:ea typeface="Arial" panose="02000503000000020004" pitchFamily="2" charset="0"/>
                <a:cs typeface="Arial" panose="02000503000000020004" pitchFamily="2" charset="0"/>
              </a:rPr>
              <a:t>Anthropic Economic Index: 94% Capable, 33% Used</a:t>
            </a:r>
          </a:p>
        </p:txBody>
      </p:sp>
      <p:sp>
        <p:nvSpPr>
          <p:cNvPr id="12" name="s12">
            <a:extLst>
              <a:ext uri="{FF2B5EF4-FFF2-40B4-BE49-F238E27FC236}">
                <a16:creationId xmlns:a16="http://schemas.microsoft.com/office/drawing/2014/main" id="{3F1F4D76-4DBB-8ECF-E9BC-4261AC59CB26}"/>
              </a:ext>
            </a:extLst>
          </p:cNvPr>
          <p:cNvSpPr/>
          <p:nvPr/>
        </p:nvSpPr>
        <p:spPr>
          <a:xfrm>
            <a:off x="3312840" y="1451303"/>
            <a:ext cx="2516201"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WHAT HAPPENED</a:t>
            </a:r>
          </a:p>
        </p:txBody>
      </p:sp>
      <p:sp>
        <p:nvSpPr>
          <p:cNvPr id="13" name="s13">
            <a:extLst>
              <a:ext uri="{FF2B5EF4-FFF2-40B4-BE49-F238E27FC236}">
                <a16:creationId xmlns:a16="http://schemas.microsoft.com/office/drawing/2014/main" id="{828ADE99-7544-443F-35D8-8C0D8DF07A1E}"/>
              </a:ext>
            </a:extLst>
          </p:cNvPr>
          <p:cNvSpPr/>
          <p:nvPr/>
        </p:nvSpPr>
        <p:spPr>
          <a:xfrm>
            <a:off x="3297681" y="1881999"/>
            <a:ext cx="2516203" cy="3122900"/>
          </a:xfrm>
          <a:prstGeom prst="rect">
            <a:avLst/>
          </a:prstGeom>
        </p:spPr>
        <p:txBody>
          <a:bodyPr wrap="square" lIns="0" tIns="0" rIns="0" bIns="0" anchor="t"/>
          <a:lstStyle/>
          <a:p>
            <a:pPr marL="45720">
              <a:spcBef>
                <a:spcPts val="1200"/>
              </a:spcBef>
              <a:spcAft>
                <a:spcPts val="1200"/>
              </a:spcAft>
            </a:pPr>
            <a:r>
              <a:rPr lang="en-US" sz="1100" dirty="0">
                <a:solidFill>
                  <a:srgbClr val="333333"/>
                </a:solidFill>
                <a:latin typeface="Arial"/>
              </a:rPr>
              <a:t>Anthropic (March 2026) introduces "observed exposure": AI could handle 94% of computing tasks, but actual usage covers only 33%</a:t>
            </a:r>
          </a:p>
          <a:p>
            <a:pPr marL="45720">
              <a:spcBef>
                <a:spcPts val="1200"/>
              </a:spcBef>
              <a:spcAft>
                <a:spcPts val="1200"/>
              </a:spcAft>
            </a:pPr>
            <a:r>
              <a:rPr lang="en-US" sz="1100" dirty="0">
                <a:solidFill>
                  <a:srgbClr val="333333"/>
                </a:solidFill>
                <a:latin typeface="Arial"/>
              </a:rPr>
              <a:t>No increase in unemployment for exposed occupations. But hiring for workers aged 22-25 in exposed fields dropped 14% since 2024</a:t>
            </a:r>
          </a:p>
          <a:p>
            <a:pPr marL="45720">
              <a:spcBef>
                <a:spcPts val="1200"/>
              </a:spcBef>
              <a:spcAft>
                <a:spcPts val="1200"/>
              </a:spcAft>
            </a:pPr>
            <a:r>
              <a:rPr lang="en-US" sz="1100" dirty="0">
                <a:solidFill>
                  <a:srgbClr val="333333"/>
                </a:solidFill>
                <a:latin typeface="Arial"/>
              </a:rPr>
              <a:t>Augmentation still dominant (52%) but automation share trending upward</a:t>
            </a:r>
          </a:p>
        </p:txBody>
      </p:sp>
      <p:sp>
        <p:nvSpPr>
          <p:cNvPr id="14" name="s14">
            <a:extLst>
              <a:ext uri="{FF2B5EF4-FFF2-40B4-BE49-F238E27FC236}">
                <a16:creationId xmlns:a16="http://schemas.microsoft.com/office/drawing/2014/main" id="{60C4A4E2-0BA6-79E1-3277-07FD99D6BCD0}"/>
              </a:ext>
            </a:extLst>
          </p:cNvPr>
          <p:cNvSpPr/>
          <p:nvPr/>
        </p:nvSpPr>
        <p:spPr>
          <a:xfrm>
            <a:off x="60990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PSF MECHANISM</a:t>
            </a:r>
          </a:p>
        </p:txBody>
      </p:sp>
      <p:sp>
        <p:nvSpPr>
          <p:cNvPr id="15" name="s15">
            <a:extLst>
              <a:ext uri="{FF2B5EF4-FFF2-40B4-BE49-F238E27FC236}">
                <a16:creationId xmlns:a16="http://schemas.microsoft.com/office/drawing/2014/main" id="{9B8DB8DE-CB45-C656-4D76-88679607B43A}"/>
              </a:ext>
            </a:extLst>
          </p:cNvPr>
          <p:cNvSpPr/>
          <p:nvPr/>
        </p:nvSpPr>
        <p:spPr>
          <a:xfrm>
            <a:off x="6099032" y="1881999"/>
            <a:ext cx="2626350" cy="3122900"/>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"Observed exposure" measures task coverage (the proxy). It does not measure evaluative capacity erosion (the criterion PSF predicts matters most).</a:t>
            </a:r>
          </a:p>
          <a:p>
            <a:pPr>
              <a:spcBef>
                <a:spcPts val="1200"/>
              </a:spcBef>
              <a:spcAft>
                <a:spcPts val="1200"/>
              </a:spcAft>
            </a:pPr>
            <a:r>
              <a:rPr lang="en-US" sz="1100" dirty="0">
                <a:solidFill>
                  <a:srgbClr val="333333"/>
                </a:solidFill>
                <a:latin typeface="Arial"/>
              </a:rPr>
              <a:t>The 14% hiring drop for young workers is adverse selection at population scale: the entry point where evaluative judgment develops is quietly closing</a:t>
            </a:r>
          </a:p>
          <a:p>
            <a:pPr>
              <a:spcBef>
                <a:spcPts val="1200"/>
              </a:spcBef>
              <a:spcAft>
                <a:spcPts val="1200"/>
              </a:spcAft>
            </a:pPr>
            <a:r>
              <a:rPr lang="en-US" sz="1100" dirty="0">
                <a:solidFill>
                  <a:srgbClr val="333333"/>
                </a:solidFill>
                <a:latin typeface="Arial"/>
              </a:rPr>
              <a:t>The company that built the AI built the measurement tool. Neither surfaces the mechanism PSF describes.</a:t>
            </a:r>
          </a:p>
        </p:txBody>
      </p:sp>
      <p:sp>
        <p:nvSpPr>
          <p:cNvPr id="16" name="s16">
            <a:extLst>
              <a:ext uri="{FF2B5EF4-FFF2-40B4-BE49-F238E27FC236}">
                <a16:creationId xmlns:a16="http://schemas.microsoft.com/office/drawing/2014/main" id="{4841CD04-4237-37D0-5CED-30D5B5178D9E}"/>
              </a:ext>
            </a:extLst>
          </p:cNvPr>
          <p:cNvSpPr/>
          <p:nvPr/>
        </p:nvSpPr>
        <p:spPr>
          <a:xfrm>
            <a:off x="509286" y="6250000"/>
            <a:ext cx="11111696" cy="400000"/>
          </a:xfrm>
          <a:prstGeom prst="rect">
            <a:avLst/>
          </a:prstGeom>
        </p:spPr>
        <p:txBody>
          <a:bodyPr wrap="square" lIns="0" tIns="0" rIns="0" bIns="0" anchor="ctr"/>
          <a:lstStyle/>
          <a:p>
            <a:pPr>
              <a:buNone/>
            </a:pPr>
            <a:r>
              <a:rPr lang="en-US" sz="1100" dirty="0">
                <a:solidFill>
                  <a:schemeClr val="bg1">
                    <a:lumMod val="50000"/>
                  </a:schemeClr>
                </a:solidFill>
                <a:latin typeface="Arial"/>
              </a:rPr>
              <a:t>Source: Anthropic, "Labor market impacts of AI" (March 2026); Anthropic Economic Index reports (2025-2026).</a:t>
            </a:r>
          </a:p>
        </p:txBody>
      </p:sp>
      <p:sp>
        <p:nvSpPr>
          <p:cNvPr id="2" name="s14">
            <a:extLst>
              <a:ext uri="{FF2B5EF4-FFF2-40B4-BE49-F238E27FC236}">
                <a16:creationId xmlns:a16="http://schemas.microsoft.com/office/drawing/2014/main" id="{05AAAD90-AE40-CFAC-A306-2AE05749CF15}"/>
              </a:ext>
            </a:extLst>
          </p:cNvPr>
          <p:cNvSpPr/>
          <p:nvPr/>
        </p:nvSpPr>
        <p:spPr>
          <a:xfrm>
            <a:off x="89946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INHERITED / CONCEALED</a:t>
            </a:r>
          </a:p>
        </p:txBody>
      </p:sp>
      <p:sp>
        <p:nvSpPr>
          <p:cNvPr id="3" name="s15">
            <a:extLst>
              <a:ext uri="{FF2B5EF4-FFF2-40B4-BE49-F238E27FC236}">
                <a16:creationId xmlns:a16="http://schemas.microsoft.com/office/drawing/2014/main" id="{B92B1F51-B665-5FC1-1698-E2DB1F115E66}"/>
              </a:ext>
            </a:extLst>
          </p:cNvPr>
          <p:cNvSpPr/>
          <p:nvPr/>
        </p:nvSpPr>
        <p:spPr>
          <a:xfrm>
            <a:off x="8994632" y="1881998"/>
            <a:ext cx="2626350" cy="1067297"/>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Inherited: Automation potential vs. actual impact gap is a decade-old measurement problem</a:t>
            </a:r>
          </a:p>
          <a:p>
            <a:pPr>
              <a:spcBef>
                <a:spcPts val="1200"/>
              </a:spcBef>
              <a:spcAft>
                <a:spcPts val="1200"/>
              </a:spcAft>
            </a:pPr>
            <a:r>
              <a:rPr lang="en-US" sz="1100" dirty="0">
                <a:solidFill>
                  <a:srgbClr val="333333"/>
                </a:solidFill>
                <a:latin typeface="Arial"/>
              </a:rPr>
              <a:t>Concealed: New measure tracks task coverage but not evaluative capacity erosion</a:t>
            </a:r>
            <a:endParaRPr lang="en-US" sz="1100" dirty="0">
              <a:solidFill>
                <a:srgbClr val="333333"/>
              </a:solidFill>
              <a:highlight>
                <a:srgbClr val="FFFF00"/>
              </a:highlight>
              <a:latin typeface="Arial"/>
            </a:endParaRPr>
          </a:p>
        </p:txBody>
      </p:sp>
      <p:sp>
        <p:nvSpPr>
          <p:cNvPr id="4" name="s14">
            <a:extLst>
              <a:ext uri="{FF2B5EF4-FFF2-40B4-BE49-F238E27FC236}">
                <a16:creationId xmlns:a16="http://schemas.microsoft.com/office/drawing/2014/main" id="{E2AA7039-F980-3D15-5259-40949F2FB997}"/>
              </a:ext>
            </a:extLst>
          </p:cNvPr>
          <p:cNvSpPr/>
          <p:nvPr/>
        </p:nvSpPr>
        <p:spPr>
          <a:xfrm>
            <a:off x="8994632" y="3420495"/>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CORRECTED / DEEPENED</a:t>
            </a:r>
          </a:p>
        </p:txBody>
      </p:sp>
      <p:sp>
        <p:nvSpPr>
          <p:cNvPr id="5" name="s15">
            <a:extLst>
              <a:ext uri="{FF2B5EF4-FFF2-40B4-BE49-F238E27FC236}">
                <a16:creationId xmlns:a16="http://schemas.microsoft.com/office/drawing/2014/main" id="{F6FFB1E1-653E-DA79-739D-B662D266445E}"/>
              </a:ext>
            </a:extLst>
          </p:cNvPr>
          <p:cNvSpPr/>
          <p:nvPr/>
        </p:nvSpPr>
        <p:spPr>
          <a:xfrm>
            <a:off x="8994632" y="3851191"/>
            <a:ext cx="2626350" cy="1432485"/>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Corrected: "Observed exposure" improves on theoretical automation potential by measuring actual usage</a:t>
            </a:r>
          </a:p>
          <a:p>
            <a:pPr>
              <a:spcBef>
                <a:spcPts val="1200"/>
              </a:spcBef>
              <a:spcAft>
                <a:spcPts val="1200"/>
              </a:spcAft>
            </a:pPr>
            <a:r>
              <a:rPr lang="en-US" sz="1100" dirty="0">
                <a:solidFill>
                  <a:srgbClr val="333333"/>
                </a:solidFill>
                <a:latin typeface="Arial"/>
              </a:rPr>
              <a:t>Deepened: The improved measure still tracks task coverage, not judgment erosion, so the blind spot moved rather than disappeared</a:t>
            </a:r>
            <a:endParaRPr lang="en-US" sz="1100" dirty="0">
              <a:solidFill>
                <a:srgbClr val="333333"/>
              </a:solidFill>
              <a:highlight>
                <a:srgbClr val="FFFF00"/>
              </a:highlight>
              <a:latin typeface="Arial"/>
            </a:endParaRPr>
          </a:p>
        </p:txBody>
      </p:sp>
      <p:sp>
        <p:nvSpPr>
          <p:cNvPr id="8" name="s11">
            <a:extLst>
              <a:ext uri="{FF2B5EF4-FFF2-40B4-BE49-F238E27FC236}">
                <a16:creationId xmlns:a16="http://schemas.microsoft.com/office/drawing/2014/main" id="{EF05B8DD-F9A4-3139-7AAC-8B1349C3CB2F}"/>
              </a:ext>
            </a:extLst>
          </p:cNvPr>
          <p:cNvSpPr/>
          <p:nvPr/>
        </p:nvSpPr>
        <p:spPr>
          <a:xfrm>
            <a:off x="699970" y="1485202"/>
            <a:ext cx="2312563" cy="2767742"/>
          </a:xfrm>
          <a:prstGeom prst="rect">
            <a:avLst/>
          </a:prstGeom>
        </p:spPr>
        <p:txBody>
          <a:bodyPr wrap="square" lIns="0" tIns="0" rIns="0" bIns="0" anchor="t"/>
          <a:lstStyle/>
          <a:p>
            <a:r>
              <a:rPr lang="en-US" sz="2800" dirty="0">
                <a:solidFill>
                  <a:srgbClr val="FB3500"/>
                </a:solidFill>
                <a:latin typeface="Garamond" panose="02020404030301010803" pitchFamily="18" charset="0"/>
              </a:rPr>
              <a:t>“94% of tasks theoretically automatable. 33% actually automated. The gap is where judgment still lives.”</a:t>
            </a:r>
          </a:p>
        </p:txBody>
      </p:sp>
    </p:spTree>
    <p:extLst>
      <p:ext uri="{BB962C8B-B14F-4D97-AF65-F5344CB8AC3E}">
        <p14:creationId xmlns:p14="http://schemas.microsoft.com/office/powerpoint/2010/main" val="34793894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a:extLst>
              <a:ext uri="{FF2B5EF4-FFF2-40B4-BE49-F238E27FC236}">
                <a16:creationId xmlns:a16="http://schemas.microsoft.com/office/drawing/2014/main" id="{3EDA83A6-F756-C344-8B15-E74311574169}"/>
              </a:ext>
            </a:extLst>
          </p:cNvPr>
          <p:cNvSpPr/>
          <p:nvPr/>
        </p:nvSpPr>
        <p:spPr>
          <a:xfrm>
            <a:off x="590308" y="1298151"/>
            <a:ext cx="10780413" cy="2104805"/>
          </a:xfrm>
          <a:prstGeom prst="rect">
            <a:avLst/>
          </a:prstGeom>
        </p:spPr>
        <p:txBody>
          <a:bodyPr wrap="square" lIns="0" tIns="0" rIns="0" bIns="0" anchor="ctr"/>
          <a:lstStyle/>
          <a:p>
            <a:pPr>
              <a:buNone/>
            </a:pPr>
            <a:r>
              <a:rPr lang="en-US" sz="5400" dirty="0">
                <a:solidFill>
                  <a:schemeClr val="bg1">
                    <a:lumMod val="85000"/>
                  </a:schemeClr>
                </a:solidFill>
                <a:latin typeface="Arial" panose="02000503000000020004" pitchFamily="2" charset="0"/>
                <a:ea typeface="Arial" panose="02000503000000020004" pitchFamily="2" charset="0"/>
                <a:cs typeface="Arial" panose="02000503000000020004" pitchFamily="2" charset="0"/>
              </a:rPr>
              <a:t>Proxy Seduction Framework</a:t>
            </a:r>
          </a:p>
          <a:p>
            <a:pPr lvl="0">
              <a:defRPr/>
            </a:pPr>
            <a:r>
              <a:rPr lang="en-US" sz="5400" b="1" dirty="0">
                <a:solidFill>
                  <a:schemeClr val="tx1">
                    <a:lumMod val="75000"/>
                    <a:lumOff val="25000"/>
                  </a:schemeClr>
                </a:solidFill>
                <a:latin typeface="Arial" panose="02000503000000020004" pitchFamily="2" charset="0"/>
                <a:ea typeface="Arial" panose="02000503000000020004" pitchFamily="2" charset="0"/>
                <a:cs typeface="Arial" panose="02000503000000020004" pitchFamily="2" charset="0"/>
              </a:rPr>
              <a:t>References</a:t>
            </a:r>
          </a:p>
        </p:txBody>
      </p:sp>
      <p:sp>
        <p:nvSpPr>
          <p:cNvPr id="12" name="Subtitle">
            <a:extLst>
              <a:ext uri="{FF2B5EF4-FFF2-40B4-BE49-F238E27FC236}">
                <a16:creationId xmlns:a16="http://schemas.microsoft.com/office/drawing/2014/main" id="{28618EE9-7391-9059-3233-31F964CE3C91}"/>
              </a:ext>
            </a:extLst>
          </p:cNvPr>
          <p:cNvSpPr/>
          <p:nvPr/>
        </p:nvSpPr>
        <p:spPr>
          <a:xfrm>
            <a:off x="590307" y="3455044"/>
            <a:ext cx="8889358" cy="468773"/>
          </a:xfrm>
          <a:prstGeom prst="rect">
            <a:avLst/>
          </a:prstGeom>
        </p:spPr>
        <p:txBody>
          <a:bodyPr wrap="square" lIns="0" tIns="0" rIns="0" bIns="0" anchor="ctr"/>
          <a:lstStyle/>
          <a:p>
            <a:pPr>
              <a:lnSpc>
                <a:spcPct val="110000"/>
              </a:lnSpc>
              <a:buNone/>
            </a:pPr>
            <a:r>
              <a:rPr lang="en-US" sz="2000" dirty="0">
                <a:solidFill>
                  <a:schemeClr val="tx1">
                    <a:lumMod val="50000"/>
                    <a:lumOff val="50000"/>
                  </a:schemeClr>
                </a:solidFill>
                <a:latin typeface="Arial" panose="02000503000000020004" pitchFamily="2" charset="0"/>
                <a:ea typeface="Arial" panose="02000503000000020004" pitchFamily="2" charset="0"/>
                <a:cs typeface="Arial" panose="02000503000000020004" pitchFamily="2" charset="0"/>
              </a:rPr>
              <a:t>Sources cited in slides and speaker notes</a:t>
            </a:r>
          </a:p>
        </p:txBody>
      </p:sp>
    </p:spTree>
    <p:extLst>
      <p:ext uri="{BB962C8B-B14F-4D97-AF65-F5344CB8AC3E}">
        <p14:creationId xmlns:p14="http://schemas.microsoft.com/office/powerpoint/2010/main" val="932649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D0E8D-9CDE-93D8-EA8B-357AAAC6CCFD}"/>
            </a:ext>
          </a:extLst>
        </p:cNvPr>
        <p:cNvGrpSpPr/>
        <p:nvPr/>
      </p:nvGrpSpPr>
      <p:grpSpPr>
        <a:xfrm>
          <a:off x="0" y="0"/>
          <a:ext cx="0" cy="0"/>
          <a:chOff x="0" y="0"/>
          <a:chExt cx="0" cy="0"/>
        </a:xfrm>
      </p:grpSpPr>
      <p:sp>
        <p:nvSpPr>
          <p:cNvPr id="2" name="s12">
            <a:extLst>
              <a:ext uri="{FF2B5EF4-FFF2-40B4-BE49-F238E27FC236}">
                <a16:creationId xmlns:a16="http://schemas.microsoft.com/office/drawing/2014/main" id="{E31AD8FC-1E4C-941D-E7B9-E05B5227FDAC}"/>
              </a:ext>
            </a:extLst>
          </p:cNvPr>
          <p:cNvSpPr/>
          <p:nvPr/>
        </p:nvSpPr>
        <p:spPr>
          <a:xfrm>
            <a:off x="468040" y="367570"/>
            <a:ext cx="2516201"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SLIDE SOURCES</a:t>
            </a:r>
          </a:p>
        </p:txBody>
      </p:sp>
      <p:sp>
        <p:nvSpPr>
          <p:cNvPr id="3" name="s13">
            <a:extLst>
              <a:ext uri="{FF2B5EF4-FFF2-40B4-BE49-F238E27FC236}">
                <a16:creationId xmlns:a16="http://schemas.microsoft.com/office/drawing/2014/main" id="{DAB790D5-3260-9054-2456-F8E776D75EC7}"/>
              </a:ext>
            </a:extLst>
          </p:cNvPr>
          <p:cNvSpPr/>
          <p:nvPr/>
        </p:nvSpPr>
        <p:spPr>
          <a:xfrm>
            <a:off x="452881" y="798266"/>
            <a:ext cx="2608277" cy="5692164"/>
          </a:xfrm>
          <a:prstGeom prst="rect">
            <a:avLst/>
          </a:prstGeom>
        </p:spPr>
        <p:txBody>
          <a:bodyPr wrap="square" lIns="0" tIns="0" rIns="0" bIns="0" anchor="t"/>
          <a:lstStyle/>
          <a:p>
            <a:pPr marL="45720">
              <a:spcBef>
                <a:spcPts val="1200"/>
              </a:spcBef>
              <a:spcAft>
                <a:spcPts val="1200"/>
              </a:spcAft>
            </a:pPr>
            <a:r>
              <a:rPr lang="en-US" sz="1100" dirty="0">
                <a:solidFill>
                  <a:srgbClr val="333333"/>
                </a:solidFill>
                <a:latin typeface="Arial"/>
              </a:rPr>
              <a:t>Anthropic. "Labor market impacts of AI." March 2026.</a:t>
            </a:r>
          </a:p>
          <a:p>
            <a:pPr marL="45720">
              <a:spcBef>
                <a:spcPts val="1200"/>
              </a:spcBef>
              <a:spcAft>
                <a:spcPts val="1200"/>
              </a:spcAft>
            </a:pPr>
            <a:r>
              <a:rPr lang="en-US" sz="1100" dirty="0">
                <a:solidFill>
                  <a:srgbClr val="333333"/>
                </a:solidFill>
                <a:latin typeface="Arial"/>
              </a:rPr>
              <a:t>Cruces, G., </a:t>
            </a:r>
            <a:r>
              <a:rPr lang="en-US" sz="1100" dirty="0" err="1">
                <a:solidFill>
                  <a:srgbClr val="333333"/>
                </a:solidFill>
                <a:latin typeface="Arial"/>
              </a:rPr>
              <a:t>Dellagnelo</a:t>
            </a:r>
            <a:r>
              <a:rPr lang="en-US" sz="1100" dirty="0">
                <a:solidFill>
                  <a:srgbClr val="333333"/>
                </a:solidFill>
                <a:latin typeface="Arial"/>
              </a:rPr>
              <a:t>, L., Garcia, L. &amp; </a:t>
            </a:r>
            <a:r>
              <a:rPr lang="en-US" sz="1100" dirty="0" err="1">
                <a:solidFill>
                  <a:srgbClr val="333333"/>
                </a:solidFill>
                <a:latin typeface="Arial"/>
              </a:rPr>
              <a:t>Tortarolo</a:t>
            </a:r>
            <a:r>
              <a:rPr lang="en-US" sz="1100" dirty="0">
                <a:solidFill>
                  <a:srgbClr val="333333"/>
                </a:solidFill>
                <a:latin typeface="Arial"/>
              </a:rPr>
              <a:t>, D. NBER Working Paper 34851. 2026.</a:t>
            </a:r>
          </a:p>
          <a:p>
            <a:pPr marL="45720">
              <a:spcBef>
                <a:spcPts val="1200"/>
              </a:spcBef>
              <a:spcAft>
                <a:spcPts val="1200"/>
              </a:spcAft>
            </a:pPr>
            <a:r>
              <a:rPr lang="en-US" sz="1100" dirty="0">
                <a:solidFill>
                  <a:srgbClr val="333333"/>
                </a:solidFill>
                <a:latin typeface="Arial"/>
              </a:rPr>
              <a:t>Dell'Acqua, F. et al. "Navigating the Jagged Technological Frontier." Harvard Business School / BCG. 2023.</a:t>
            </a:r>
          </a:p>
          <a:p>
            <a:pPr marL="45720">
              <a:spcBef>
                <a:spcPts val="1200"/>
              </a:spcBef>
              <a:spcAft>
                <a:spcPts val="1200"/>
              </a:spcAft>
            </a:pPr>
            <a:r>
              <a:rPr lang="en-US" sz="1100" dirty="0">
                <a:solidFill>
                  <a:srgbClr val="333333"/>
                </a:solidFill>
                <a:latin typeface="Arial"/>
              </a:rPr>
              <a:t>Doshi, V. &amp; Li, M. Preprint at arXiv 2512.13697. 2025.</a:t>
            </a:r>
          </a:p>
          <a:p>
            <a:pPr marL="45720">
              <a:spcBef>
                <a:spcPts val="1200"/>
              </a:spcBef>
              <a:spcAft>
                <a:spcPts val="1200"/>
              </a:spcAft>
            </a:pPr>
            <a:r>
              <a:rPr lang="en-US" sz="1100" dirty="0">
                <a:solidFill>
                  <a:srgbClr val="333333"/>
                </a:solidFill>
                <a:latin typeface="Arial"/>
              </a:rPr>
              <a:t>Financial Times. "Amazon holds emergency meeting after AI-related outages." March 2026.</a:t>
            </a:r>
          </a:p>
          <a:p>
            <a:pPr marL="45720">
              <a:spcBef>
                <a:spcPts val="1200"/>
              </a:spcBef>
              <a:spcAft>
                <a:spcPts val="1200"/>
              </a:spcAft>
            </a:pPr>
            <a:r>
              <a:rPr lang="en-US" sz="1100" dirty="0">
                <a:solidFill>
                  <a:srgbClr val="333333"/>
                </a:solidFill>
                <a:latin typeface="Arial"/>
              </a:rPr>
              <a:t>Financial Times. "The AI-driven 'kill chain' transforming how the US wages war." Murgia, Clover, Judah &amp; Killing. March 2026.</a:t>
            </a:r>
          </a:p>
          <a:p>
            <a:pPr marL="45720">
              <a:spcBef>
                <a:spcPts val="1200"/>
              </a:spcBef>
              <a:spcAft>
                <a:spcPts val="1200"/>
              </a:spcAft>
            </a:pPr>
            <a:r>
              <a:rPr lang="en-US" sz="1100" dirty="0">
                <a:solidFill>
                  <a:srgbClr val="333333"/>
                </a:solidFill>
                <a:latin typeface="Arial"/>
              </a:rPr>
              <a:t>Gartner. M365 Copilot Adoption Surveys. 2025-2026.</a:t>
            </a:r>
          </a:p>
          <a:p>
            <a:pPr marL="45720">
              <a:spcBef>
                <a:spcPts val="1200"/>
              </a:spcBef>
              <a:spcAft>
                <a:spcPts val="1200"/>
              </a:spcAft>
            </a:pPr>
            <a:endParaRPr lang="en-US" sz="1100" dirty="0">
              <a:solidFill>
                <a:srgbClr val="333333"/>
              </a:solidFill>
              <a:latin typeface="Arial"/>
            </a:endParaRPr>
          </a:p>
        </p:txBody>
      </p:sp>
      <p:sp>
        <p:nvSpPr>
          <p:cNvPr id="4" name="s13">
            <a:extLst>
              <a:ext uri="{FF2B5EF4-FFF2-40B4-BE49-F238E27FC236}">
                <a16:creationId xmlns:a16="http://schemas.microsoft.com/office/drawing/2014/main" id="{71DCC773-2A25-1959-388D-82CDC3518BB6}"/>
              </a:ext>
            </a:extLst>
          </p:cNvPr>
          <p:cNvSpPr/>
          <p:nvPr/>
        </p:nvSpPr>
        <p:spPr>
          <a:xfrm>
            <a:off x="3366672" y="798266"/>
            <a:ext cx="2608277" cy="5692164"/>
          </a:xfrm>
          <a:prstGeom prst="rect">
            <a:avLst/>
          </a:prstGeom>
        </p:spPr>
        <p:txBody>
          <a:bodyPr wrap="square" lIns="0" tIns="0" rIns="0" bIns="0" anchor="t"/>
          <a:lstStyle/>
          <a:p>
            <a:pPr marL="45720">
              <a:spcBef>
                <a:spcPts val="1200"/>
              </a:spcBef>
              <a:spcAft>
                <a:spcPts val="1200"/>
              </a:spcAft>
            </a:pPr>
            <a:r>
              <a:rPr lang="en-US" sz="1100" dirty="0">
                <a:solidFill>
                  <a:srgbClr val="333333"/>
                </a:solidFill>
                <a:latin typeface="Arial"/>
              </a:rPr>
              <a:t>Hao, Q., Xu, F., Li, Y. &amp; Evans, J. "AI Expands Scientists' Impact but Contracts Science's Focus." Nature 649, 1237-1243. 2026.</a:t>
            </a:r>
          </a:p>
          <a:p>
            <a:pPr marL="45720">
              <a:spcBef>
                <a:spcPts val="1200"/>
              </a:spcBef>
              <a:spcAft>
                <a:spcPts val="1200"/>
              </a:spcAft>
            </a:pPr>
            <a:r>
              <a:rPr lang="en-US" sz="1100" dirty="0">
                <a:solidFill>
                  <a:srgbClr val="333333"/>
                </a:solidFill>
                <a:latin typeface="Arial"/>
              </a:rPr>
              <a:t>Hermann, E., Puntoni, S. &amp; </a:t>
            </a:r>
            <a:r>
              <a:rPr lang="en-US" sz="1100" dirty="0" err="1">
                <a:solidFill>
                  <a:srgbClr val="333333"/>
                </a:solidFill>
                <a:latin typeface="Arial"/>
              </a:rPr>
              <a:t>Morewedge</a:t>
            </a:r>
            <a:r>
              <a:rPr lang="en-US" sz="1100" dirty="0">
                <a:solidFill>
                  <a:srgbClr val="333333"/>
                </a:solidFill>
                <a:latin typeface="Arial"/>
              </a:rPr>
              <a:t>, C. "AI Intensifies." Harvard Business Review, March-April 2026.</a:t>
            </a:r>
          </a:p>
          <a:p>
            <a:pPr marL="45720">
              <a:spcBef>
                <a:spcPts val="1200"/>
              </a:spcBef>
              <a:spcAft>
                <a:spcPts val="1200"/>
              </a:spcAft>
            </a:pPr>
            <a:r>
              <a:rPr lang="en-US" sz="1100" dirty="0">
                <a:solidFill>
                  <a:srgbClr val="333333"/>
                </a:solidFill>
                <a:latin typeface="Arial"/>
              </a:rPr>
              <a:t>Koren, Y. et al. "Vibe Coding Kills Open Source." arXiv 2601.15494. 2026.</a:t>
            </a:r>
          </a:p>
          <a:p>
            <a:pPr marL="45720">
              <a:spcBef>
                <a:spcPts val="1200"/>
              </a:spcBef>
              <a:spcAft>
                <a:spcPts val="1200"/>
              </a:spcAft>
            </a:pPr>
            <a:r>
              <a:rPr lang="en-US" sz="1100" dirty="0">
                <a:solidFill>
                  <a:srgbClr val="333333"/>
                </a:solidFill>
                <a:latin typeface="Arial"/>
              </a:rPr>
              <a:t>Meincke, L., Mollick, E. &amp; Terwiesch, C. Variance compression in AI-assisted work. Wharton.</a:t>
            </a:r>
          </a:p>
          <a:p>
            <a:pPr marL="45720">
              <a:spcBef>
                <a:spcPts val="1200"/>
              </a:spcBef>
              <a:spcAft>
                <a:spcPts val="1200"/>
              </a:spcAft>
            </a:pPr>
            <a:r>
              <a:rPr lang="en-US" sz="1100" dirty="0">
                <a:solidFill>
                  <a:srgbClr val="333333"/>
                </a:solidFill>
                <a:latin typeface="Arial"/>
              </a:rPr>
              <a:t>Microsoft. Q2 FY26 Earnings Call. January 2026.</a:t>
            </a:r>
          </a:p>
          <a:p>
            <a:pPr marL="45720">
              <a:spcBef>
                <a:spcPts val="1200"/>
              </a:spcBef>
              <a:spcAft>
                <a:spcPts val="1200"/>
              </a:spcAft>
            </a:pPr>
            <a:r>
              <a:rPr lang="en-US" sz="1100" dirty="0">
                <a:solidFill>
                  <a:srgbClr val="333333"/>
                </a:solidFill>
                <a:latin typeface="Arial"/>
              </a:rPr>
              <a:t>Mollick, E. "Management as Superpower." One Useful Thing (Substack). Various posts 2024-2026.</a:t>
            </a:r>
          </a:p>
          <a:p>
            <a:pPr marL="45720">
              <a:spcBef>
                <a:spcPts val="1200"/>
              </a:spcBef>
              <a:spcAft>
                <a:spcPts val="1200"/>
              </a:spcAft>
            </a:pPr>
            <a:r>
              <a:rPr lang="en-US" sz="1100" dirty="0">
                <a:solidFill>
                  <a:srgbClr val="333333"/>
                </a:solidFill>
                <a:latin typeface="Arial"/>
              </a:rPr>
              <a:t>Raad, D. (CEO, </a:t>
            </a:r>
            <a:r>
              <a:rPr lang="en-US" sz="1100" dirty="0" err="1">
                <a:solidFill>
                  <a:srgbClr val="333333"/>
                </a:solidFill>
                <a:latin typeface="Arial"/>
              </a:rPr>
              <a:t>anoma.ly</a:t>
            </a:r>
            <a:r>
              <a:rPr lang="en-US" sz="1100" dirty="0">
                <a:solidFill>
                  <a:srgbClr val="333333"/>
                </a:solidFill>
                <a:latin typeface="Arial"/>
              </a:rPr>
              <a:t>). Reddit/LinkedIn post on AI implementation costs. February 2026.</a:t>
            </a:r>
          </a:p>
        </p:txBody>
      </p:sp>
      <p:sp>
        <p:nvSpPr>
          <p:cNvPr id="5" name="s13">
            <a:extLst>
              <a:ext uri="{FF2B5EF4-FFF2-40B4-BE49-F238E27FC236}">
                <a16:creationId xmlns:a16="http://schemas.microsoft.com/office/drawing/2014/main" id="{9245D533-A197-E8D5-044C-E6A5820D7D75}"/>
              </a:ext>
            </a:extLst>
          </p:cNvPr>
          <p:cNvSpPr/>
          <p:nvPr/>
        </p:nvSpPr>
        <p:spPr>
          <a:xfrm>
            <a:off x="6280465" y="798266"/>
            <a:ext cx="2608277" cy="5692164"/>
          </a:xfrm>
          <a:prstGeom prst="rect">
            <a:avLst/>
          </a:prstGeom>
        </p:spPr>
        <p:txBody>
          <a:bodyPr wrap="square" lIns="0" tIns="0" rIns="0" bIns="0" anchor="t"/>
          <a:lstStyle/>
          <a:p>
            <a:pPr marL="45720">
              <a:spcBef>
                <a:spcPts val="1200"/>
              </a:spcBef>
              <a:spcAft>
                <a:spcPts val="1200"/>
              </a:spcAft>
            </a:pPr>
            <a:r>
              <a:rPr lang="en-US" sz="1100" dirty="0" err="1">
                <a:solidFill>
                  <a:srgbClr val="333333"/>
                </a:solidFill>
                <a:latin typeface="Arial"/>
              </a:rPr>
              <a:t>Sourati</a:t>
            </a:r>
            <a:r>
              <a:rPr lang="en-US" sz="1100" dirty="0">
                <a:solidFill>
                  <a:srgbClr val="333333"/>
                </a:solidFill>
                <a:latin typeface="Arial"/>
              </a:rPr>
              <a:t>, Z., </a:t>
            </a:r>
            <a:r>
              <a:rPr lang="en-US" sz="1100" dirty="0" err="1">
                <a:solidFill>
                  <a:srgbClr val="333333"/>
                </a:solidFill>
                <a:latin typeface="Arial"/>
              </a:rPr>
              <a:t>Ziabari</a:t>
            </a:r>
            <a:r>
              <a:rPr lang="en-US" sz="1100" dirty="0">
                <a:solidFill>
                  <a:srgbClr val="333333"/>
                </a:solidFill>
                <a:latin typeface="Arial"/>
              </a:rPr>
              <a:t>, A. S. &amp; Dehghani, M. "The homogenizing effect of large language models on human expression and thought." Trends in Cognitive Sciences. 2026. doi:10.1016/j.tics.2026.01.003.</a:t>
            </a:r>
          </a:p>
          <a:p>
            <a:pPr marL="45720">
              <a:spcBef>
                <a:spcPts val="1200"/>
              </a:spcBef>
              <a:spcAft>
                <a:spcPts val="1200"/>
              </a:spcAft>
            </a:pPr>
            <a:r>
              <a:rPr lang="en-US" sz="1100" dirty="0" err="1">
                <a:solidFill>
                  <a:srgbClr val="333333"/>
                </a:solidFill>
                <a:latin typeface="Arial"/>
              </a:rPr>
              <a:t>Wansink</a:t>
            </a:r>
            <a:r>
              <a:rPr lang="en-US" sz="1100" dirty="0">
                <a:solidFill>
                  <a:srgbClr val="333333"/>
                </a:solidFill>
                <a:latin typeface="Arial"/>
              </a:rPr>
              <a:t>, B. "Bottomless Bowls: Why Visual Cues of Portion Size May Influence Intake." Obesity Research, 13(1). 2005.</a:t>
            </a:r>
          </a:p>
          <a:p>
            <a:pPr marL="45720">
              <a:spcBef>
                <a:spcPts val="1200"/>
              </a:spcBef>
              <a:spcAft>
                <a:spcPts val="1200"/>
              </a:spcAft>
            </a:pPr>
            <a:r>
              <a:rPr lang="en-US" sz="1100" dirty="0">
                <a:solidFill>
                  <a:srgbClr val="333333"/>
                </a:solidFill>
                <a:latin typeface="Arial"/>
              </a:rPr>
              <a:t>Williams-Ceci, S. et al. Science Advances 12, eadw5578. 2026.</a:t>
            </a:r>
          </a:p>
        </p:txBody>
      </p:sp>
      <p:sp>
        <p:nvSpPr>
          <p:cNvPr id="6" name="s13">
            <a:extLst>
              <a:ext uri="{FF2B5EF4-FFF2-40B4-BE49-F238E27FC236}">
                <a16:creationId xmlns:a16="http://schemas.microsoft.com/office/drawing/2014/main" id="{D74B531C-343E-493D-B594-0920FB2C0B0C}"/>
              </a:ext>
            </a:extLst>
          </p:cNvPr>
          <p:cNvSpPr/>
          <p:nvPr/>
        </p:nvSpPr>
        <p:spPr>
          <a:xfrm>
            <a:off x="9194256" y="798266"/>
            <a:ext cx="2608277" cy="5692164"/>
          </a:xfrm>
          <a:prstGeom prst="rect">
            <a:avLst/>
          </a:prstGeom>
        </p:spPr>
        <p:txBody>
          <a:bodyPr wrap="square" lIns="0" tIns="0" rIns="0" bIns="0" anchor="t"/>
          <a:lstStyle/>
          <a:p>
            <a:pPr marL="45720">
              <a:spcBef>
                <a:spcPts val="1200"/>
              </a:spcBef>
              <a:spcAft>
                <a:spcPts val="1200"/>
              </a:spcAft>
            </a:pPr>
            <a:endParaRPr lang="en-US" sz="1100" dirty="0">
              <a:solidFill>
                <a:srgbClr val="333333"/>
              </a:solidFill>
              <a:latin typeface="Arial"/>
            </a:endParaRPr>
          </a:p>
        </p:txBody>
      </p:sp>
    </p:spTree>
    <p:extLst>
      <p:ext uri="{BB962C8B-B14F-4D97-AF65-F5344CB8AC3E}">
        <p14:creationId xmlns:p14="http://schemas.microsoft.com/office/powerpoint/2010/main" val="42637501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38D289-9F77-B34E-DECE-CD0995366BC1}"/>
            </a:ext>
          </a:extLst>
        </p:cNvPr>
        <p:cNvGrpSpPr/>
        <p:nvPr/>
      </p:nvGrpSpPr>
      <p:grpSpPr>
        <a:xfrm>
          <a:off x="0" y="0"/>
          <a:ext cx="0" cy="0"/>
          <a:chOff x="0" y="0"/>
          <a:chExt cx="0" cy="0"/>
        </a:xfrm>
      </p:grpSpPr>
      <p:sp>
        <p:nvSpPr>
          <p:cNvPr id="2" name="s12">
            <a:extLst>
              <a:ext uri="{FF2B5EF4-FFF2-40B4-BE49-F238E27FC236}">
                <a16:creationId xmlns:a16="http://schemas.microsoft.com/office/drawing/2014/main" id="{250A3355-CEED-18E5-442E-FB0521B959C0}"/>
              </a:ext>
            </a:extLst>
          </p:cNvPr>
          <p:cNvSpPr/>
          <p:nvPr/>
        </p:nvSpPr>
        <p:spPr>
          <a:xfrm>
            <a:off x="468040" y="367570"/>
            <a:ext cx="2516201"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SPEAKER NOTES</a:t>
            </a:r>
          </a:p>
        </p:txBody>
      </p:sp>
      <p:sp>
        <p:nvSpPr>
          <p:cNvPr id="3" name="s13">
            <a:extLst>
              <a:ext uri="{FF2B5EF4-FFF2-40B4-BE49-F238E27FC236}">
                <a16:creationId xmlns:a16="http://schemas.microsoft.com/office/drawing/2014/main" id="{756239ED-5C72-C3FD-098C-4EB89FBF117F}"/>
              </a:ext>
            </a:extLst>
          </p:cNvPr>
          <p:cNvSpPr/>
          <p:nvPr/>
        </p:nvSpPr>
        <p:spPr>
          <a:xfrm>
            <a:off x="452881" y="798266"/>
            <a:ext cx="2608277" cy="5692164"/>
          </a:xfrm>
          <a:prstGeom prst="rect">
            <a:avLst/>
          </a:prstGeom>
        </p:spPr>
        <p:txBody>
          <a:bodyPr wrap="square" lIns="0" tIns="0" rIns="0" bIns="0" anchor="t"/>
          <a:lstStyle/>
          <a:p>
            <a:pPr marL="45720">
              <a:spcBef>
                <a:spcPts val="1200"/>
              </a:spcBef>
              <a:spcAft>
                <a:spcPts val="1200"/>
              </a:spcAft>
            </a:pPr>
            <a:r>
              <a:rPr lang="en-US" sz="1100" dirty="0">
                <a:solidFill>
                  <a:srgbClr val="333333"/>
                </a:solidFill>
                <a:latin typeface="Arial"/>
              </a:rPr>
              <a:t>Amodei, D. Interview with Ross Douthat, NYT "Interesting Times" podcast. February 12, 2026.</a:t>
            </a:r>
          </a:p>
          <a:p>
            <a:pPr marL="45720">
              <a:spcBef>
                <a:spcPts val="1200"/>
              </a:spcBef>
              <a:spcAft>
                <a:spcPts val="1200"/>
              </a:spcAft>
            </a:pPr>
            <a:r>
              <a:rPr lang="en-US" sz="1100" dirty="0">
                <a:solidFill>
                  <a:srgbClr val="333333"/>
                </a:solidFill>
                <a:latin typeface="Arial"/>
              </a:rPr>
              <a:t>Anthropic. Internal self-report on AI supervision paradox. December 2025.</a:t>
            </a:r>
          </a:p>
          <a:p>
            <a:pPr marL="45720">
              <a:spcBef>
                <a:spcPts val="1200"/>
              </a:spcBef>
              <a:spcAft>
                <a:spcPts val="1200"/>
              </a:spcAft>
            </a:pPr>
            <a:r>
              <a:rPr lang="en-US" sz="1100" dirty="0">
                <a:solidFill>
                  <a:srgbClr val="333333"/>
                </a:solidFill>
                <a:latin typeface="Arial"/>
              </a:rPr>
              <a:t>Barrett, M. "Information Technology, Organizational Change, and New Forms of Organizing." 2012.</a:t>
            </a:r>
          </a:p>
          <a:p>
            <a:pPr marL="45720">
              <a:spcBef>
                <a:spcPts val="1200"/>
              </a:spcBef>
              <a:spcAft>
                <a:spcPts val="1200"/>
              </a:spcAft>
            </a:pPr>
            <a:r>
              <a:rPr lang="en-US" sz="1100" dirty="0">
                <a:solidFill>
                  <a:srgbClr val="333333"/>
                </a:solidFill>
                <a:latin typeface="Arial"/>
              </a:rPr>
              <a:t>Frey, C.B. &amp; Osborne, M.A. "The Future of Employment." Oxford Martin School. 2013.</a:t>
            </a:r>
          </a:p>
          <a:p>
            <a:pPr marL="45720">
              <a:spcBef>
                <a:spcPts val="1200"/>
              </a:spcBef>
              <a:spcAft>
                <a:spcPts val="1200"/>
              </a:spcAft>
            </a:pPr>
            <a:r>
              <a:rPr lang="en-US" sz="1100" dirty="0">
                <a:solidFill>
                  <a:srgbClr val="333333"/>
                </a:solidFill>
                <a:latin typeface="Arial"/>
              </a:rPr>
              <a:t>Jakesch, M., Bhat, A., Buschek, D., </a:t>
            </a:r>
            <a:r>
              <a:rPr lang="en-US" sz="1100" dirty="0" err="1">
                <a:solidFill>
                  <a:srgbClr val="333333"/>
                </a:solidFill>
                <a:latin typeface="Arial"/>
              </a:rPr>
              <a:t>Zalmanson</a:t>
            </a:r>
            <a:r>
              <a:rPr lang="en-US" sz="1100" dirty="0">
                <a:solidFill>
                  <a:srgbClr val="333333"/>
                </a:solidFill>
                <a:latin typeface="Arial"/>
              </a:rPr>
              <a:t>, L. &amp; Naaman, M. Preprint at arXiv 2302.00560. 2023.</a:t>
            </a:r>
          </a:p>
          <a:p>
            <a:pPr marL="45720">
              <a:spcBef>
                <a:spcPts val="1200"/>
              </a:spcBef>
              <a:spcAft>
                <a:spcPts val="1200"/>
              </a:spcAft>
            </a:pPr>
            <a:r>
              <a:rPr lang="en-US" sz="1100" dirty="0">
                <a:solidFill>
                  <a:srgbClr val="333333"/>
                </a:solidFill>
                <a:latin typeface="Arial"/>
              </a:rPr>
              <a:t>METR. Autonomy Evaluation Study (pre/post perception-reality gap). 2025.</a:t>
            </a:r>
          </a:p>
          <a:p>
            <a:pPr marL="45720">
              <a:spcBef>
                <a:spcPts val="1200"/>
              </a:spcBef>
              <a:spcAft>
                <a:spcPts val="1200"/>
              </a:spcAft>
            </a:pPr>
            <a:endParaRPr lang="en-US" sz="1100" dirty="0">
              <a:solidFill>
                <a:srgbClr val="333333"/>
              </a:solidFill>
              <a:latin typeface="Arial"/>
            </a:endParaRPr>
          </a:p>
        </p:txBody>
      </p:sp>
      <p:sp>
        <p:nvSpPr>
          <p:cNvPr id="4" name="s13">
            <a:extLst>
              <a:ext uri="{FF2B5EF4-FFF2-40B4-BE49-F238E27FC236}">
                <a16:creationId xmlns:a16="http://schemas.microsoft.com/office/drawing/2014/main" id="{A3846073-F038-E714-573A-8C27C6FFB971}"/>
              </a:ext>
            </a:extLst>
          </p:cNvPr>
          <p:cNvSpPr/>
          <p:nvPr/>
        </p:nvSpPr>
        <p:spPr>
          <a:xfrm>
            <a:off x="3366672" y="798266"/>
            <a:ext cx="2608277" cy="5692164"/>
          </a:xfrm>
          <a:prstGeom prst="rect">
            <a:avLst/>
          </a:prstGeom>
        </p:spPr>
        <p:txBody>
          <a:bodyPr wrap="square" lIns="0" tIns="0" rIns="0" bIns="0" anchor="t"/>
          <a:lstStyle/>
          <a:p>
            <a:pPr marL="45720">
              <a:spcBef>
                <a:spcPts val="1200"/>
              </a:spcBef>
              <a:spcAft>
                <a:spcPts val="1200"/>
              </a:spcAft>
            </a:pPr>
            <a:r>
              <a:rPr lang="en-US" sz="1100" dirty="0">
                <a:solidFill>
                  <a:srgbClr val="333333"/>
                </a:solidFill>
                <a:latin typeface="Arial"/>
              </a:rPr>
              <a:t>Paul, L.A. Transformative Experience. Oxford University Press. 2014.</a:t>
            </a:r>
          </a:p>
          <a:p>
            <a:pPr marL="45720">
              <a:spcBef>
                <a:spcPts val="1200"/>
              </a:spcBef>
              <a:spcAft>
                <a:spcPts val="1200"/>
              </a:spcAft>
            </a:pPr>
            <a:r>
              <a:rPr lang="en-US" sz="1100" dirty="0">
                <a:solidFill>
                  <a:srgbClr val="333333"/>
                </a:solidFill>
                <a:latin typeface="Arial"/>
              </a:rPr>
              <a:t>Raskin, A. Infinite scroll design. 2006.</a:t>
            </a:r>
          </a:p>
          <a:p>
            <a:pPr marL="45720">
              <a:spcBef>
                <a:spcPts val="1200"/>
              </a:spcBef>
              <a:spcAft>
                <a:spcPts val="1200"/>
              </a:spcAft>
            </a:pPr>
            <a:r>
              <a:rPr lang="en-US" sz="1100" dirty="0" err="1">
                <a:solidFill>
                  <a:srgbClr val="333333"/>
                </a:solidFill>
                <a:latin typeface="Arial"/>
              </a:rPr>
              <a:t>Sourati</a:t>
            </a:r>
            <a:r>
              <a:rPr lang="en-US" sz="1100" dirty="0">
                <a:solidFill>
                  <a:srgbClr val="333333"/>
                </a:solidFill>
                <a:latin typeface="Arial"/>
              </a:rPr>
              <a:t>, Z. et al. Preprint at arXiv 2502.11266. 2025.</a:t>
            </a:r>
          </a:p>
        </p:txBody>
      </p:sp>
      <p:sp>
        <p:nvSpPr>
          <p:cNvPr id="5" name="s13">
            <a:extLst>
              <a:ext uri="{FF2B5EF4-FFF2-40B4-BE49-F238E27FC236}">
                <a16:creationId xmlns:a16="http://schemas.microsoft.com/office/drawing/2014/main" id="{8393D95B-663F-731B-C118-B6B9CAB93B4E}"/>
              </a:ext>
            </a:extLst>
          </p:cNvPr>
          <p:cNvSpPr/>
          <p:nvPr/>
        </p:nvSpPr>
        <p:spPr>
          <a:xfrm>
            <a:off x="6280465" y="798266"/>
            <a:ext cx="2608277" cy="5692164"/>
          </a:xfrm>
          <a:prstGeom prst="rect">
            <a:avLst/>
          </a:prstGeom>
        </p:spPr>
        <p:txBody>
          <a:bodyPr wrap="square" lIns="0" tIns="0" rIns="0" bIns="0" anchor="t"/>
          <a:lstStyle/>
          <a:p>
            <a:pPr marL="45720">
              <a:spcBef>
                <a:spcPts val="1200"/>
              </a:spcBef>
              <a:spcAft>
                <a:spcPts val="1200"/>
              </a:spcAft>
            </a:pPr>
            <a:endParaRPr lang="en-US" sz="1100" dirty="0">
              <a:solidFill>
                <a:srgbClr val="333333"/>
              </a:solidFill>
              <a:latin typeface="Arial"/>
            </a:endParaRPr>
          </a:p>
        </p:txBody>
      </p:sp>
      <p:sp>
        <p:nvSpPr>
          <p:cNvPr id="6" name="s13">
            <a:extLst>
              <a:ext uri="{FF2B5EF4-FFF2-40B4-BE49-F238E27FC236}">
                <a16:creationId xmlns:a16="http://schemas.microsoft.com/office/drawing/2014/main" id="{3C9A52C0-F9DD-D97C-6220-5A927DE612FD}"/>
              </a:ext>
            </a:extLst>
          </p:cNvPr>
          <p:cNvSpPr/>
          <p:nvPr/>
        </p:nvSpPr>
        <p:spPr>
          <a:xfrm>
            <a:off x="9194256" y="798266"/>
            <a:ext cx="2608277" cy="5692164"/>
          </a:xfrm>
          <a:prstGeom prst="rect">
            <a:avLst/>
          </a:prstGeom>
        </p:spPr>
        <p:txBody>
          <a:bodyPr wrap="square" lIns="0" tIns="0" rIns="0" bIns="0" anchor="t"/>
          <a:lstStyle/>
          <a:p>
            <a:pPr marL="45720">
              <a:spcBef>
                <a:spcPts val="1200"/>
              </a:spcBef>
              <a:spcAft>
                <a:spcPts val="1200"/>
              </a:spcAft>
            </a:pPr>
            <a:endParaRPr lang="en-US" sz="1100" dirty="0">
              <a:solidFill>
                <a:srgbClr val="333333"/>
              </a:solidFill>
              <a:latin typeface="Arial"/>
            </a:endParaRPr>
          </a:p>
        </p:txBody>
      </p:sp>
    </p:spTree>
    <p:extLst>
      <p:ext uri="{BB962C8B-B14F-4D97-AF65-F5344CB8AC3E}">
        <p14:creationId xmlns:p14="http://schemas.microsoft.com/office/powerpoint/2010/main" val="1976825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9722587-C1C5-52CE-75DE-1D184667780B}"/>
            </a:ext>
          </a:extLst>
        </p:cNvPr>
        <p:cNvGrpSpPr/>
        <p:nvPr/>
      </p:nvGrpSpPr>
      <p:grpSpPr>
        <a:xfrm>
          <a:off x="0" y="0"/>
          <a:ext cx="0" cy="0"/>
          <a:chOff x="0" y="0"/>
          <a:chExt cx="0" cy="0"/>
        </a:xfrm>
      </p:grpSpPr>
      <p:sp>
        <p:nvSpPr>
          <p:cNvPr id="17" name="Rounded Rectangle 16">
            <a:extLst>
              <a:ext uri="{FF2B5EF4-FFF2-40B4-BE49-F238E27FC236}">
                <a16:creationId xmlns:a16="http://schemas.microsoft.com/office/drawing/2014/main" id="{CDE6D30D-8E3A-13AC-AA20-23E20C3E66F7}"/>
              </a:ext>
            </a:extLst>
          </p:cNvPr>
          <p:cNvSpPr/>
          <p:nvPr/>
        </p:nvSpPr>
        <p:spPr>
          <a:xfrm>
            <a:off x="509286" y="1269909"/>
            <a:ext cx="2503247" cy="4432691"/>
          </a:xfrm>
          <a:prstGeom prst="roundRect">
            <a:avLst>
              <a:gd name="adj" fmla="val 5860"/>
            </a:avLst>
          </a:prstGeom>
          <a:solidFill>
            <a:srgbClr val="F1F2D5">
              <a:alpha val="2980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10">
            <a:extLst>
              <a:ext uri="{FF2B5EF4-FFF2-40B4-BE49-F238E27FC236}">
                <a16:creationId xmlns:a16="http://schemas.microsoft.com/office/drawing/2014/main" id="{3F4BABD8-6353-DCC1-5C89-DE8F8BA0A27B}"/>
              </a:ext>
            </a:extLst>
          </p:cNvPr>
          <p:cNvSpPr/>
          <p:nvPr/>
        </p:nvSpPr>
        <p:spPr>
          <a:xfrm>
            <a:off x="509286" y="525914"/>
            <a:ext cx="11111696" cy="700000"/>
          </a:xfrm>
          <a:prstGeom prst="rect">
            <a:avLst/>
          </a:prstGeom>
        </p:spPr>
        <p:txBody>
          <a:bodyPr wrap="square" lIns="0" tIns="0" rIns="0" bIns="0" anchor="t"/>
          <a:lstStyle/>
          <a:p>
            <a:pPr>
              <a:buNone/>
            </a:pPr>
            <a:r>
              <a:rPr lang="en-US" sz="3400" b="1" dirty="0">
                <a:solidFill>
                  <a:schemeClr val="tx1">
                    <a:lumMod val="75000"/>
                    <a:lumOff val="25000"/>
                  </a:schemeClr>
                </a:solidFill>
                <a:latin typeface="Arial" panose="02000503000000020004" pitchFamily="2" charset="0"/>
                <a:ea typeface="Arial" panose="02000503000000020004" pitchFamily="2" charset="0"/>
                <a:cs typeface="Arial" panose="02000503000000020004" pitchFamily="2" charset="0"/>
              </a:rPr>
              <a:t>Amazon Kiro: Speed Outran Judgment</a:t>
            </a:r>
          </a:p>
        </p:txBody>
      </p:sp>
      <p:sp>
        <p:nvSpPr>
          <p:cNvPr id="12" name="s12">
            <a:extLst>
              <a:ext uri="{FF2B5EF4-FFF2-40B4-BE49-F238E27FC236}">
                <a16:creationId xmlns:a16="http://schemas.microsoft.com/office/drawing/2014/main" id="{6FB53FC7-E162-23F4-AD06-57E636812BFD}"/>
              </a:ext>
            </a:extLst>
          </p:cNvPr>
          <p:cNvSpPr/>
          <p:nvPr/>
        </p:nvSpPr>
        <p:spPr>
          <a:xfrm>
            <a:off x="3312840" y="1451303"/>
            <a:ext cx="2516201"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WHAT HAPPENED</a:t>
            </a:r>
          </a:p>
        </p:txBody>
      </p:sp>
      <p:sp>
        <p:nvSpPr>
          <p:cNvPr id="13" name="s13">
            <a:extLst>
              <a:ext uri="{FF2B5EF4-FFF2-40B4-BE49-F238E27FC236}">
                <a16:creationId xmlns:a16="http://schemas.microsoft.com/office/drawing/2014/main" id="{982BF34C-349E-DFD9-A104-3B6D10890189}"/>
              </a:ext>
            </a:extLst>
          </p:cNvPr>
          <p:cNvSpPr/>
          <p:nvPr/>
        </p:nvSpPr>
        <p:spPr>
          <a:xfrm>
            <a:off x="3297681" y="1881999"/>
            <a:ext cx="2516203" cy="3122900"/>
          </a:xfrm>
          <a:prstGeom prst="rect">
            <a:avLst/>
          </a:prstGeom>
        </p:spPr>
        <p:txBody>
          <a:bodyPr wrap="square" lIns="0" tIns="0" rIns="0" bIns="0" anchor="t"/>
          <a:lstStyle/>
          <a:p>
            <a:pPr marL="45720">
              <a:spcBef>
                <a:spcPts val="1200"/>
              </a:spcBef>
              <a:spcAft>
                <a:spcPts val="1200"/>
              </a:spcAft>
            </a:pPr>
            <a:r>
              <a:rPr lang="en-US" sz="1100" dirty="0">
                <a:solidFill>
                  <a:srgbClr val="333333"/>
                </a:solidFill>
                <a:latin typeface="Arial"/>
              </a:rPr>
              <a:t>Kiro AI coding tool deleted and recreated an entire coding environment (AWS incident, Dec 2025)</a:t>
            </a:r>
          </a:p>
          <a:p>
            <a:pPr marL="45720">
              <a:spcBef>
                <a:spcPts val="1200"/>
              </a:spcBef>
              <a:spcAft>
                <a:spcPts val="1200"/>
              </a:spcAft>
            </a:pPr>
            <a:r>
              <a:rPr lang="en-US" sz="1100" dirty="0">
                <a:solidFill>
                  <a:srgbClr val="333333"/>
                </a:solidFill>
                <a:latin typeface="Arial"/>
              </a:rPr>
              <a:t>Multiple "high blast radius" outages across retail site and AWS in early 2026</a:t>
            </a:r>
          </a:p>
          <a:p>
            <a:pPr marL="45720">
              <a:spcBef>
                <a:spcPts val="1200"/>
              </a:spcBef>
              <a:spcAft>
                <a:spcPts val="1200"/>
              </a:spcAft>
            </a:pPr>
            <a:r>
              <a:rPr lang="en-US" sz="1100" dirty="0">
                <a:solidFill>
                  <a:srgbClr val="333333"/>
                </a:solidFill>
                <a:highlight>
                  <a:srgbClr val="FFFF00"/>
                </a:highlight>
                <a:latin typeface="Arial"/>
              </a:rPr>
              <a:t>6-hour e-commerce shutdown (March 5): no checkout, no prices, no orders</a:t>
            </a:r>
          </a:p>
          <a:p>
            <a:pPr marL="45720">
              <a:spcBef>
                <a:spcPts val="1200"/>
              </a:spcBef>
              <a:spcAft>
                <a:spcPts val="1200"/>
              </a:spcAft>
            </a:pPr>
            <a:r>
              <a:rPr lang="en-US" sz="1100" dirty="0">
                <a:solidFill>
                  <a:srgbClr val="333333"/>
                </a:solidFill>
                <a:latin typeface="Arial"/>
              </a:rPr>
              <a:t>"Novel GenAI usage for which best practices and safeguards are not yet fully established"</a:t>
            </a:r>
          </a:p>
        </p:txBody>
      </p:sp>
      <p:sp>
        <p:nvSpPr>
          <p:cNvPr id="14" name="s14">
            <a:extLst>
              <a:ext uri="{FF2B5EF4-FFF2-40B4-BE49-F238E27FC236}">
                <a16:creationId xmlns:a16="http://schemas.microsoft.com/office/drawing/2014/main" id="{4A1CFC28-C864-3FC1-A874-5016D4B3B730}"/>
              </a:ext>
            </a:extLst>
          </p:cNvPr>
          <p:cNvSpPr/>
          <p:nvPr/>
        </p:nvSpPr>
        <p:spPr>
          <a:xfrm>
            <a:off x="60990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PSF MECHANISM</a:t>
            </a:r>
          </a:p>
        </p:txBody>
      </p:sp>
      <p:sp>
        <p:nvSpPr>
          <p:cNvPr id="15" name="s15">
            <a:extLst>
              <a:ext uri="{FF2B5EF4-FFF2-40B4-BE49-F238E27FC236}">
                <a16:creationId xmlns:a16="http://schemas.microsoft.com/office/drawing/2014/main" id="{61671B87-0762-9516-7EDC-22FEB87BB6B7}"/>
              </a:ext>
            </a:extLst>
          </p:cNvPr>
          <p:cNvSpPr/>
          <p:nvPr/>
        </p:nvSpPr>
        <p:spPr>
          <a:xfrm>
            <a:off x="6099032" y="1881999"/>
            <a:ext cx="2626350" cy="3122900"/>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Speed and volume gains </a:t>
            </a:r>
            <a:r>
              <a:rPr lang="en-US" sz="1100" dirty="0">
                <a:solidFill>
                  <a:srgbClr val="333333"/>
                </a:solidFill>
                <a:highlight>
                  <a:srgbClr val="FFFF00"/>
                </a:highlight>
                <a:latin typeface="Arial"/>
              </a:rPr>
              <a:t>displaced evaluative criteria</a:t>
            </a:r>
            <a:r>
              <a:rPr lang="en-US" sz="1100" dirty="0">
                <a:solidFill>
                  <a:srgbClr val="333333"/>
                </a:solidFill>
                <a:latin typeface="Arial"/>
              </a:rPr>
              <a:t> (code review rigor, deployment caution)</a:t>
            </a:r>
          </a:p>
          <a:p>
            <a:pPr>
              <a:spcBef>
                <a:spcPts val="1200"/>
              </a:spcBef>
              <a:spcAft>
                <a:spcPts val="1200"/>
              </a:spcAft>
            </a:pPr>
            <a:r>
              <a:rPr lang="en-US" sz="1100" dirty="0">
                <a:solidFill>
                  <a:srgbClr val="333333"/>
                </a:solidFill>
                <a:highlight>
                  <a:srgbClr val="FFFF00"/>
                </a:highlight>
                <a:latin typeface="Arial"/>
              </a:rPr>
              <a:t>Degradation was self-concealing</a:t>
            </a:r>
            <a:r>
              <a:rPr lang="en-US" sz="1100" dirty="0">
                <a:solidFill>
                  <a:srgbClr val="333333"/>
                </a:solidFill>
                <a:latin typeface="Arial"/>
              </a:rPr>
              <a:t>: code looked fine, deployed fast, passed existing review</a:t>
            </a:r>
          </a:p>
          <a:p>
            <a:pPr>
              <a:spcBef>
                <a:spcPts val="1200"/>
              </a:spcBef>
              <a:spcAft>
                <a:spcPts val="1200"/>
              </a:spcAft>
            </a:pPr>
            <a:r>
              <a:rPr lang="en-US" sz="1100" dirty="0">
                <a:solidFill>
                  <a:srgbClr val="333333"/>
                </a:solidFill>
                <a:latin typeface="Arial"/>
              </a:rPr>
              <a:t>Response: </a:t>
            </a:r>
            <a:r>
              <a:rPr lang="en-US" sz="1100" dirty="0">
                <a:solidFill>
                  <a:srgbClr val="333333"/>
                </a:solidFill>
                <a:highlight>
                  <a:srgbClr val="FFFF00"/>
                </a:highlight>
                <a:latin typeface="Arial"/>
              </a:rPr>
              <a:t>reintroduce "controlled friction”</a:t>
            </a:r>
            <a:r>
              <a:rPr lang="en-US" sz="1100" dirty="0">
                <a:solidFill>
                  <a:srgbClr val="333333"/>
                </a:solidFill>
                <a:latin typeface="Arial"/>
              </a:rPr>
              <a:t>: the organization had to deliberately slow itself down</a:t>
            </a:r>
          </a:p>
        </p:txBody>
      </p:sp>
      <p:sp>
        <p:nvSpPr>
          <p:cNvPr id="16" name="s16">
            <a:extLst>
              <a:ext uri="{FF2B5EF4-FFF2-40B4-BE49-F238E27FC236}">
                <a16:creationId xmlns:a16="http://schemas.microsoft.com/office/drawing/2014/main" id="{07915EBA-1C97-948C-384F-336685F11C42}"/>
              </a:ext>
            </a:extLst>
          </p:cNvPr>
          <p:cNvSpPr/>
          <p:nvPr/>
        </p:nvSpPr>
        <p:spPr>
          <a:xfrm>
            <a:off x="509286" y="6250000"/>
            <a:ext cx="11111696" cy="400000"/>
          </a:xfrm>
          <a:prstGeom prst="rect">
            <a:avLst/>
          </a:prstGeom>
        </p:spPr>
        <p:txBody>
          <a:bodyPr wrap="square" lIns="0" tIns="0" rIns="0" bIns="0" anchor="ctr"/>
          <a:lstStyle/>
          <a:p>
            <a:pPr>
              <a:buNone/>
            </a:pPr>
            <a:r>
              <a:rPr lang="en-US" sz="1100" dirty="0">
                <a:solidFill>
                  <a:schemeClr val="bg1">
                    <a:lumMod val="50000"/>
                  </a:schemeClr>
                </a:solidFill>
                <a:latin typeface="Arial"/>
              </a:rPr>
              <a:t>Sources: Financial Times, CNBC, Futurism, Fortune (March 2026) [</a:t>
            </a:r>
            <a:r>
              <a:rPr lang="en-US" sz="1100" b="1" cap="all" dirty="0">
                <a:solidFill>
                  <a:srgbClr val="F54637"/>
                </a:solidFill>
                <a:latin typeface="Arial"/>
                <a:hlinkClick r:id="rId3">
                  <a:extLst>
                    <a:ext uri="{A12FA001-AC4F-418D-AE19-62706E023703}">
                      <ahyp:hlinkClr xmlns:ahyp="http://schemas.microsoft.com/office/drawing/2018/hyperlinkcolor" val="tx"/>
                    </a:ext>
                  </a:extLst>
                </a:hlinkClick>
              </a:rPr>
              <a:t>Link</a:t>
            </a:r>
            <a:r>
              <a:rPr lang="en-US" sz="1100" dirty="0">
                <a:solidFill>
                  <a:schemeClr val="bg1">
                    <a:lumMod val="50000"/>
                  </a:schemeClr>
                </a:solidFill>
                <a:latin typeface="Arial"/>
              </a:rPr>
              <a:t>]</a:t>
            </a:r>
          </a:p>
        </p:txBody>
      </p:sp>
      <p:sp>
        <p:nvSpPr>
          <p:cNvPr id="2" name="s14">
            <a:extLst>
              <a:ext uri="{FF2B5EF4-FFF2-40B4-BE49-F238E27FC236}">
                <a16:creationId xmlns:a16="http://schemas.microsoft.com/office/drawing/2014/main" id="{D3993BEE-FB80-C51C-0279-6FFC4DAB1334}"/>
              </a:ext>
            </a:extLst>
          </p:cNvPr>
          <p:cNvSpPr/>
          <p:nvPr/>
        </p:nvSpPr>
        <p:spPr>
          <a:xfrm>
            <a:off x="89946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INHERITED / CONCEALED</a:t>
            </a:r>
          </a:p>
        </p:txBody>
      </p:sp>
      <p:sp>
        <p:nvSpPr>
          <p:cNvPr id="3" name="s15">
            <a:extLst>
              <a:ext uri="{FF2B5EF4-FFF2-40B4-BE49-F238E27FC236}">
                <a16:creationId xmlns:a16="http://schemas.microsoft.com/office/drawing/2014/main" id="{D13FD214-B1B5-82BC-24CB-33FD473863A3}"/>
              </a:ext>
            </a:extLst>
          </p:cNvPr>
          <p:cNvSpPr/>
          <p:nvPr/>
        </p:nvSpPr>
        <p:spPr>
          <a:xfrm>
            <a:off x="8994632" y="1881999"/>
            <a:ext cx="2626350" cy="1231318"/>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Inherited: "Ship fast" culture and velocity metrics predated AI</a:t>
            </a:r>
          </a:p>
          <a:p>
            <a:pPr>
              <a:spcBef>
                <a:spcPts val="1200"/>
              </a:spcBef>
              <a:spcAft>
                <a:spcPts val="1200"/>
              </a:spcAft>
            </a:pPr>
            <a:r>
              <a:rPr lang="en-US" sz="1100" dirty="0">
                <a:solidFill>
                  <a:srgbClr val="333333"/>
                </a:solidFill>
                <a:highlight>
                  <a:srgbClr val="FFFF00"/>
                </a:highlight>
                <a:latin typeface="Arial"/>
              </a:rPr>
              <a:t>Concealed: AI-generated code passed review because it looked like a human wrote it</a:t>
            </a:r>
          </a:p>
        </p:txBody>
      </p:sp>
      <p:sp>
        <p:nvSpPr>
          <p:cNvPr id="4" name="s14">
            <a:extLst>
              <a:ext uri="{FF2B5EF4-FFF2-40B4-BE49-F238E27FC236}">
                <a16:creationId xmlns:a16="http://schemas.microsoft.com/office/drawing/2014/main" id="{231ED07F-A950-5427-0F76-47E833817480}"/>
              </a:ext>
            </a:extLst>
          </p:cNvPr>
          <p:cNvSpPr/>
          <p:nvPr/>
        </p:nvSpPr>
        <p:spPr>
          <a:xfrm>
            <a:off x="8994632" y="3554684"/>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CORRECTED / DEEPENED</a:t>
            </a:r>
          </a:p>
        </p:txBody>
      </p:sp>
      <p:sp>
        <p:nvSpPr>
          <p:cNvPr id="5" name="s15">
            <a:extLst>
              <a:ext uri="{FF2B5EF4-FFF2-40B4-BE49-F238E27FC236}">
                <a16:creationId xmlns:a16="http://schemas.microsoft.com/office/drawing/2014/main" id="{D59BBE01-565F-AAFD-E13F-67BF02F1C423}"/>
              </a:ext>
            </a:extLst>
          </p:cNvPr>
          <p:cNvSpPr/>
          <p:nvPr/>
        </p:nvSpPr>
        <p:spPr>
          <a:xfrm>
            <a:off x="8994632" y="3985380"/>
            <a:ext cx="2626350" cy="1432485"/>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Corrected: Amazon revised its public position to "only one incident was AI-related"</a:t>
            </a:r>
          </a:p>
          <a:p>
            <a:pPr>
              <a:spcBef>
                <a:spcPts val="1200"/>
              </a:spcBef>
              <a:spcAft>
                <a:spcPts val="1200"/>
              </a:spcAft>
            </a:pPr>
            <a:r>
              <a:rPr lang="en-US" sz="1100" dirty="0">
                <a:solidFill>
                  <a:srgbClr val="333333"/>
                </a:solidFill>
                <a:highlight>
                  <a:srgbClr val="FFFF00"/>
                </a:highlight>
                <a:latin typeface="Arial"/>
              </a:rPr>
              <a:t>Deepened: The correction narrowed the apparent scope while the pattern remained</a:t>
            </a:r>
          </a:p>
        </p:txBody>
      </p:sp>
      <p:sp>
        <p:nvSpPr>
          <p:cNvPr id="8" name="s11">
            <a:extLst>
              <a:ext uri="{FF2B5EF4-FFF2-40B4-BE49-F238E27FC236}">
                <a16:creationId xmlns:a16="http://schemas.microsoft.com/office/drawing/2014/main" id="{B28AF35D-9833-EBEA-09C2-14303D0F0524}"/>
              </a:ext>
            </a:extLst>
          </p:cNvPr>
          <p:cNvSpPr/>
          <p:nvPr/>
        </p:nvSpPr>
        <p:spPr>
          <a:xfrm>
            <a:off x="699970" y="1485202"/>
            <a:ext cx="2121877" cy="2767742"/>
          </a:xfrm>
          <a:prstGeom prst="rect">
            <a:avLst/>
          </a:prstGeom>
        </p:spPr>
        <p:txBody>
          <a:bodyPr wrap="square" lIns="0" tIns="0" rIns="0" bIns="0" anchor="t"/>
          <a:lstStyle/>
          <a:p>
            <a:r>
              <a:rPr lang="en-US" sz="2800" dirty="0">
                <a:solidFill>
                  <a:srgbClr val="FB3500"/>
                </a:solidFill>
                <a:latin typeface="Garamond" panose="02020404030301010803" pitchFamily="18" charset="0"/>
              </a:rPr>
              <a:t>"The code passed review. It deployed fast. It looked fine. Until the system broke."</a:t>
            </a:r>
          </a:p>
        </p:txBody>
      </p:sp>
    </p:spTree>
    <p:extLst>
      <p:ext uri="{BB962C8B-B14F-4D97-AF65-F5344CB8AC3E}">
        <p14:creationId xmlns:p14="http://schemas.microsoft.com/office/powerpoint/2010/main" val="4292199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C9D6AAB-3553-3DB8-E6EB-E2B0191959C3}"/>
            </a:ext>
          </a:extLst>
        </p:cNvPr>
        <p:cNvGrpSpPr/>
        <p:nvPr/>
      </p:nvGrpSpPr>
      <p:grpSpPr>
        <a:xfrm>
          <a:off x="0" y="0"/>
          <a:ext cx="0" cy="0"/>
          <a:chOff x="0" y="0"/>
          <a:chExt cx="0" cy="0"/>
        </a:xfrm>
      </p:grpSpPr>
      <p:sp>
        <p:nvSpPr>
          <p:cNvPr id="17" name="Rounded Rectangle 16">
            <a:extLst>
              <a:ext uri="{FF2B5EF4-FFF2-40B4-BE49-F238E27FC236}">
                <a16:creationId xmlns:a16="http://schemas.microsoft.com/office/drawing/2014/main" id="{9E5D5637-2187-C1B4-BCC1-29AC26E56674}"/>
              </a:ext>
            </a:extLst>
          </p:cNvPr>
          <p:cNvSpPr/>
          <p:nvPr/>
        </p:nvSpPr>
        <p:spPr>
          <a:xfrm>
            <a:off x="509286" y="1269909"/>
            <a:ext cx="2503247" cy="4432691"/>
          </a:xfrm>
          <a:prstGeom prst="roundRect">
            <a:avLst>
              <a:gd name="adj" fmla="val 5860"/>
            </a:avLst>
          </a:prstGeom>
          <a:solidFill>
            <a:srgbClr val="F1F2D5">
              <a:alpha val="2980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10">
            <a:extLst>
              <a:ext uri="{FF2B5EF4-FFF2-40B4-BE49-F238E27FC236}">
                <a16:creationId xmlns:a16="http://schemas.microsoft.com/office/drawing/2014/main" id="{C1E4A8A0-AC6F-5C9B-B91D-6D85FAD31521}"/>
              </a:ext>
            </a:extLst>
          </p:cNvPr>
          <p:cNvSpPr/>
          <p:nvPr/>
        </p:nvSpPr>
        <p:spPr>
          <a:xfrm>
            <a:off x="509286" y="525914"/>
            <a:ext cx="11111696" cy="700000"/>
          </a:xfrm>
          <a:prstGeom prst="rect">
            <a:avLst/>
          </a:prstGeom>
        </p:spPr>
        <p:txBody>
          <a:bodyPr wrap="square" lIns="0" tIns="0" rIns="0" bIns="0" anchor="t"/>
          <a:lstStyle/>
          <a:p>
            <a:pPr>
              <a:buNone/>
            </a:pPr>
            <a:r>
              <a:rPr lang="en-US" sz="3400" b="1" dirty="0">
                <a:solidFill>
                  <a:schemeClr val="tx1">
                    <a:lumMod val="75000"/>
                    <a:lumOff val="25000"/>
                  </a:schemeClr>
                </a:solidFill>
                <a:latin typeface="Arial" panose="02000503000000020004" pitchFamily="2" charset="0"/>
                <a:ea typeface="Arial" panose="02000503000000020004" pitchFamily="2" charset="0"/>
                <a:cs typeface="Arial" panose="02000503000000020004" pitchFamily="2" charset="0"/>
              </a:rPr>
              <a:t>Cruces et al.: The Gains That Dissolve</a:t>
            </a:r>
          </a:p>
        </p:txBody>
      </p:sp>
      <p:sp>
        <p:nvSpPr>
          <p:cNvPr id="12" name="s12">
            <a:extLst>
              <a:ext uri="{FF2B5EF4-FFF2-40B4-BE49-F238E27FC236}">
                <a16:creationId xmlns:a16="http://schemas.microsoft.com/office/drawing/2014/main" id="{0377F4F0-3EE7-3145-6EB8-249684B56F1E}"/>
              </a:ext>
            </a:extLst>
          </p:cNvPr>
          <p:cNvSpPr/>
          <p:nvPr/>
        </p:nvSpPr>
        <p:spPr>
          <a:xfrm>
            <a:off x="3312840" y="1451303"/>
            <a:ext cx="2516201"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WHAT HAPPENED</a:t>
            </a:r>
          </a:p>
        </p:txBody>
      </p:sp>
      <p:sp>
        <p:nvSpPr>
          <p:cNvPr id="13" name="s13">
            <a:extLst>
              <a:ext uri="{FF2B5EF4-FFF2-40B4-BE49-F238E27FC236}">
                <a16:creationId xmlns:a16="http://schemas.microsoft.com/office/drawing/2014/main" id="{AA0E2987-6925-6941-2371-65A482B07803}"/>
              </a:ext>
            </a:extLst>
          </p:cNvPr>
          <p:cNvSpPr/>
          <p:nvPr/>
        </p:nvSpPr>
        <p:spPr>
          <a:xfrm>
            <a:off x="3297681" y="1881999"/>
            <a:ext cx="2516203" cy="3122900"/>
          </a:xfrm>
          <a:prstGeom prst="rect">
            <a:avLst/>
          </a:prstGeom>
        </p:spPr>
        <p:txBody>
          <a:bodyPr wrap="square" lIns="0" tIns="0" rIns="0" bIns="0" anchor="t"/>
          <a:lstStyle/>
          <a:p>
            <a:pPr marL="45720">
              <a:spcBef>
                <a:spcPts val="1200"/>
              </a:spcBef>
              <a:spcAft>
                <a:spcPts val="1200"/>
              </a:spcAft>
            </a:pPr>
            <a:r>
              <a:rPr lang="en-US" sz="1100" dirty="0">
                <a:solidFill>
                  <a:srgbClr val="333333"/>
                </a:solidFill>
                <a:latin typeface="Arial"/>
              </a:rPr>
              <a:t>Cruces et al. (NBER 2026): students using AI tools showed 75% educational gap closure. </a:t>
            </a:r>
            <a:r>
              <a:rPr lang="en-US" sz="1100" dirty="0">
                <a:solidFill>
                  <a:srgbClr val="333333"/>
                </a:solidFill>
                <a:highlight>
                  <a:srgbClr val="FFFF00"/>
                </a:highlight>
                <a:latin typeface="Arial"/>
              </a:rPr>
              <a:t>After AI removal, gains dissolved to ~0%.</a:t>
            </a:r>
          </a:p>
          <a:p>
            <a:pPr marL="45720">
              <a:spcBef>
                <a:spcPts val="1200"/>
              </a:spcBef>
              <a:spcAft>
                <a:spcPts val="1200"/>
              </a:spcAft>
            </a:pPr>
            <a:r>
              <a:rPr lang="en-US" sz="1100" dirty="0">
                <a:solidFill>
                  <a:srgbClr val="333333"/>
                </a:solidFill>
                <a:latin typeface="Arial"/>
              </a:rPr>
              <a:t>Performance reverted to pre-AI baseline. The 75% closure was scaffolded by the tool, not internalized by the learner.</a:t>
            </a:r>
          </a:p>
          <a:p>
            <a:pPr marL="45720">
              <a:spcBef>
                <a:spcPts val="1200"/>
              </a:spcBef>
              <a:spcAft>
                <a:spcPts val="1200"/>
              </a:spcAft>
            </a:pPr>
            <a:r>
              <a:rPr lang="en-US" sz="1100" dirty="0">
                <a:solidFill>
                  <a:srgbClr val="333333"/>
                </a:solidFill>
                <a:latin typeface="Arial"/>
              </a:rPr>
              <a:t>The study concluded that </a:t>
            </a:r>
            <a:r>
              <a:rPr lang="en-US" sz="1100" dirty="0">
                <a:solidFill>
                  <a:srgbClr val="333333"/>
                </a:solidFill>
                <a:highlight>
                  <a:srgbClr val="FFFF00"/>
                </a:highlight>
                <a:latin typeface="Arial"/>
              </a:rPr>
              <a:t>AI-assisted performance gains reflected scaffolding, not learning. </a:t>
            </a:r>
            <a:r>
              <a:rPr lang="en-US" sz="1100" dirty="0">
                <a:solidFill>
                  <a:srgbClr val="333333"/>
                </a:solidFill>
                <a:latin typeface="Arial"/>
              </a:rPr>
              <a:t>The tool did the work; the student held the output.</a:t>
            </a:r>
          </a:p>
        </p:txBody>
      </p:sp>
      <p:sp>
        <p:nvSpPr>
          <p:cNvPr id="14" name="s14">
            <a:extLst>
              <a:ext uri="{FF2B5EF4-FFF2-40B4-BE49-F238E27FC236}">
                <a16:creationId xmlns:a16="http://schemas.microsoft.com/office/drawing/2014/main" id="{47760FC9-5763-1D98-1B0C-9041169909DB}"/>
              </a:ext>
            </a:extLst>
          </p:cNvPr>
          <p:cNvSpPr/>
          <p:nvPr/>
        </p:nvSpPr>
        <p:spPr>
          <a:xfrm>
            <a:off x="60990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PSF MECHANISM</a:t>
            </a:r>
          </a:p>
        </p:txBody>
      </p:sp>
      <p:sp>
        <p:nvSpPr>
          <p:cNvPr id="15" name="s15">
            <a:extLst>
              <a:ext uri="{FF2B5EF4-FFF2-40B4-BE49-F238E27FC236}">
                <a16:creationId xmlns:a16="http://schemas.microsoft.com/office/drawing/2014/main" id="{A25CC509-FCCD-0D3D-9D36-015E84F03EC3}"/>
              </a:ext>
            </a:extLst>
          </p:cNvPr>
          <p:cNvSpPr/>
          <p:nvPr/>
        </p:nvSpPr>
        <p:spPr>
          <a:xfrm>
            <a:off x="6099032" y="1881999"/>
            <a:ext cx="2626350" cy="3122900"/>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The attractive proxy (measurable performance improvement) displaced the accountable criterion (durable capability).</a:t>
            </a:r>
          </a:p>
          <a:p>
            <a:pPr>
              <a:spcBef>
                <a:spcPts val="1200"/>
              </a:spcBef>
              <a:spcAft>
                <a:spcPts val="1200"/>
              </a:spcAft>
            </a:pPr>
            <a:r>
              <a:rPr lang="en-US" sz="1100" dirty="0">
                <a:solidFill>
                  <a:srgbClr val="333333"/>
                </a:solidFill>
                <a:latin typeface="Arial"/>
              </a:rPr>
              <a:t>What was being "translated" across the human-AI boundary was output, not understanding.</a:t>
            </a:r>
          </a:p>
          <a:p>
            <a:pPr>
              <a:spcBef>
                <a:spcPts val="1200"/>
              </a:spcBef>
              <a:spcAft>
                <a:spcPts val="1200"/>
              </a:spcAft>
            </a:pPr>
            <a:r>
              <a:rPr lang="en-US" sz="1100" dirty="0">
                <a:solidFill>
                  <a:srgbClr val="333333"/>
                </a:solidFill>
                <a:highlight>
                  <a:srgbClr val="FFFF00"/>
                </a:highlight>
                <a:latin typeface="Arial"/>
              </a:rPr>
              <a:t>Nobody was gaming the metric. </a:t>
            </a:r>
            <a:r>
              <a:rPr lang="en-US" sz="1100" dirty="0">
                <a:solidFill>
                  <a:srgbClr val="333333"/>
                </a:solidFill>
                <a:latin typeface="Arial"/>
              </a:rPr>
              <a:t>Students sincerely believed they were learning. Proxy seduction works through genuine belief.</a:t>
            </a:r>
          </a:p>
          <a:p>
            <a:pPr>
              <a:spcBef>
                <a:spcPts val="1200"/>
              </a:spcBef>
              <a:spcAft>
                <a:spcPts val="1200"/>
              </a:spcAft>
            </a:pPr>
            <a:endParaRPr lang="en-US" sz="1100" dirty="0">
              <a:solidFill>
                <a:srgbClr val="333333"/>
              </a:solidFill>
              <a:latin typeface="Arial"/>
            </a:endParaRPr>
          </a:p>
          <a:p>
            <a:pPr>
              <a:spcBef>
                <a:spcPts val="1200"/>
              </a:spcBef>
              <a:spcAft>
                <a:spcPts val="1200"/>
              </a:spcAft>
            </a:pPr>
            <a:endParaRPr lang="en-US" sz="1100" dirty="0">
              <a:solidFill>
                <a:srgbClr val="333333"/>
              </a:solidFill>
              <a:latin typeface="Arial"/>
            </a:endParaRPr>
          </a:p>
          <a:p>
            <a:pPr>
              <a:spcBef>
                <a:spcPts val="1200"/>
              </a:spcBef>
              <a:spcAft>
                <a:spcPts val="1200"/>
              </a:spcAft>
            </a:pPr>
            <a:endParaRPr lang="en-US" sz="1100" dirty="0">
              <a:solidFill>
                <a:srgbClr val="333333"/>
              </a:solidFill>
              <a:latin typeface="Arial"/>
            </a:endParaRPr>
          </a:p>
        </p:txBody>
      </p:sp>
      <p:sp>
        <p:nvSpPr>
          <p:cNvPr id="16" name="s16">
            <a:extLst>
              <a:ext uri="{FF2B5EF4-FFF2-40B4-BE49-F238E27FC236}">
                <a16:creationId xmlns:a16="http://schemas.microsoft.com/office/drawing/2014/main" id="{81D2C61B-FFC0-C893-D480-5062770D1294}"/>
              </a:ext>
            </a:extLst>
          </p:cNvPr>
          <p:cNvSpPr/>
          <p:nvPr/>
        </p:nvSpPr>
        <p:spPr>
          <a:xfrm>
            <a:off x="509286" y="6250000"/>
            <a:ext cx="11111696" cy="400000"/>
          </a:xfrm>
          <a:prstGeom prst="rect">
            <a:avLst/>
          </a:prstGeom>
        </p:spPr>
        <p:txBody>
          <a:bodyPr wrap="square" lIns="0" tIns="0" rIns="0" bIns="0" anchor="ctr"/>
          <a:lstStyle/>
          <a:p>
            <a:pPr>
              <a:buNone/>
            </a:pPr>
            <a:r>
              <a:rPr lang="en-US" sz="1100" dirty="0">
                <a:solidFill>
                  <a:schemeClr val="bg1">
                    <a:lumMod val="50000"/>
                  </a:schemeClr>
                </a:solidFill>
                <a:latin typeface="Arial"/>
              </a:rPr>
              <a:t>Source: Cruces, </a:t>
            </a:r>
            <a:r>
              <a:rPr lang="en-US" sz="1100" dirty="0" err="1">
                <a:solidFill>
                  <a:schemeClr val="bg1">
                    <a:lumMod val="50000"/>
                  </a:schemeClr>
                </a:solidFill>
                <a:latin typeface="Arial"/>
              </a:rPr>
              <a:t>Dellagnelo</a:t>
            </a:r>
            <a:r>
              <a:rPr lang="en-US" sz="1100" dirty="0">
                <a:solidFill>
                  <a:schemeClr val="bg1">
                    <a:lumMod val="50000"/>
                  </a:schemeClr>
                </a:solidFill>
                <a:latin typeface="Arial"/>
              </a:rPr>
              <a:t>, Garcia &amp; </a:t>
            </a:r>
            <a:r>
              <a:rPr lang="en-US" sz="1100" dirty="0" err="1">
                <a:solidFill>
                  <a:schemeClr val="bg1">
                    <a:lumMod val="50000"/>
                  </a:schemeClr>
                </a:solidFill>
                <a:latin typeface="Arial"/>
              </a:rPr>
              <a:t>Tortarolo</a:t>
            </a:r>
            <a:r>
              <a:rPr lang="en-US" sz="1100" dirty="0">
                <a:solidFill>
                  <a:schemeClr val="bg1">
                    <a:lumMod val="50000"/>
                  </a:schemeClr>
                </a:solidFill>
                <a:latin typeface="Arial"/>
              </a:rPr>
              <a:t> (2026), NBER Working Paper 34851</a:t>
            </a:r>
          </a:p>
        </p:txBody>
      </p:sp>
      <p:sp>
        <p:nvSpPr>
          <p:cNvPr id="2" name="s14">
            <a:extLst>
              <a:ext uri="{FF2B5EF4-FFF2-40B4-BE49-F238E27FC236}">
                <a16:creationId xmlns:a16="http://schemas.microsoft.com/office/drawing/2014/main" id="{CEAE991A-F7F2-456A-CBE7-2AB3752F5B8E}"/>
              </a:ext>
            </a:extLst>
          </p:cNvPr>
          <p:cNvSpPr/>
          <p:nvPr/>
        </p:nvSpPr>
        <p:spPr>
          <a:xfrm>
            <a:off x="89946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INHERITED / CONCEALED</a:t>
            </a:r>
          </a:p>
        </p:txBody>
      </p:sp>
      <p:sp>
        <p:nvSpPr>
          <p:cNvPr id="3" name="s15">
            <a:extLst>
              <a:ext uri="{FF2B5EF4-FFF2-40B4-BE49-F238E27FC236}">
                <a16:creationId xmlns:a16="http://schemas.microsoft.com/office/drawing/2014/main" id="{218B09AA-283B-AEC5-D91F-B4A37D7F0F23}"/>
              </a:ext>
            </a:extLst>
          </p:cNvPr>
          <p:cNvSpPr/>
          <p:nvPr/>
        </p:nvSpPr>
        <p:spPr>
          <a:xfrm>
            <a:off x="8994632" y="1881999"/>
            <a:ext cx="2626350" cy="1231318"/>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Inherited: Teaching-to-the-test and grade inflation predate AI by decades</a:t>
            </a:r>
          </a:p>
          <a:p>
            <a:pPr>
              <a:spcBef>
                <a:spcPts val="1200"/>
              </a:spcBef>
              <a:spcAft>
                <a:spcPts val="1200"/>
              </a:spcAft>
            </a:pPr>
            <a:r>
              <a:rPr lang="en-US" sz="1100" dirty="0">
                <a:solidFill>
                  <a:srgbClr val="333333"/>
                </a:solidFill>
                <a:latin typeface="Arial"/>
              </a:rPr>
              <a:t>Concealed: </a:t>
            </a:r>
            <a:r>
              <a:rPr lang="en-US" sz="1100" dirty="0">
                <a:solidFill>
                  <a:srgbClr val="333333"/>
                </a:solidFill>
                <a:highlight>
                  <a:srgbClr val="FFFF00"/>
                </a:highlight>
                <a:latin typeface="Arial"/>
              </a:rPr>
              <a:t>AI tutoring feels like understanding because the interaction resembles comprehension</a:t>
            </a:r>
          </a:p>
          <a:p>
            <a:pPr>
              <a:spcBef>
                <a:spcPts val="1200"/>
              </a:spcBef>
              <a:spcAft>
                <a:spcPts val="1200"/>
              </a:spcAft>
            </a:pPr>
            <a:endParaRPr lang="en-US" sz="1100" dirty="0">
              <a:solidFill>
                <a:srgbClr val="333333"/>
              </a:solidFill>
              <a:latin typeface="Arial"/>
            </a:endParaRPr>
          </a:p>
        </p:txBody>
      </p:sp>
      <p:sp>
        <p:nvSpPr>
          <p:cNvPr id="4" name="s14">
            <a:extLst>
              <a:ext uri="{FF2B5EF4-FFF2-40B4-BE49-F238E27FC236}">
                <a16:creationId xmlns:a16="http://schemas.microsoft.com/office/drawing/2014/main" id="{8AFBF04C-3774-F176-8F22-524EC162AEBB}"/>
              </a:ext>
            </a:extLst>
          </p:cNvPr>
          <p:cNvSpPr/>
          <p:nvPr/>
        </p:nvSpPr>
        <p:spPr>
          <a:xfrm>
            <a:off x="8994632" y="3554684"/>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CORRECTED / DEEPENED</a:t>
            </a:r>
          </a:p>
        </p:txBody>
      </p:sp>
      <p:sp>
        <p:nvSpPr>
          <p:cNvPr id="5" name="s15">
            <a:extLst>
              <a:ext uri="{FF2B5EF4-FFF2-40B4-BE49-F238E27FC236}">
                <a16:creationId xmlns:a16="http://schemas.microsoft.com/office/drawing/2014/main" id="{428DD006-A06E-BF87-2323-2E7E9E987810}"/>
              </a:ext>
            </a:extLst>
          </p:cNvPr>
          <p:cNvSpPr/>
          <p:nvPr/>
        </p:nvSpPr>
        <p:spPr>
          <a:xfrm>
            <a:off x="8994632" y="3985380"/>
            <a:ext cx="2626350" cy="1432485"/>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Corrected: Weaker scaffolding would produce more modest, more credible-looking gains</a:t>
            </a:r>
          </a:p>
          <a:p>
            <a:pPr>
              <a:spcBef>
                <a:spcPts val="1200"/>
              </a:spcBef>
              <a:spcAft>
                <a:spcPts val="1200"/>
              </a:spcAft>
            </a:pPr>
            <a:r>
              <a:rPr lang="en-US" sz="1100" dirty="0">
                <a:solidFill>
                  <a:srgbClr val="333333"/>
                </a:solidFill>
                <a:highlight>
                  <a:srgbClr val="FFFF00"/>
                </a:highlight>
                <a:latin typeface="Arial"/>
              </a:rPr>
              <a:t>Deepened: Partial gains conceal better than total gains</a:t>
            </a:r>
          </a:p>
        </p:txBody>
      </p:sp>
      <p:sp>
        <p:nvSpPr>
          <p:cNvPr id="8" name="s11">
            <a:extLst>
              <a:ext uri="{FF2B5EF4-FFF2-40B4-BE49-F238E27FC236}">
                <a16:creationId xmlns:a16="http://schemas.microsoft.com/office/drawing/2014/main" id="{B38C7FD7-5EB9-97AE-45D7-302CF6D0E087}"/>
              </a:ext>
            </a:extLst>
          </p:cNvPr>
          <p:cNvSpPr/>
          <p:nvPr/>
        </p:nvSpPr>
        <p:spPr>
          <a:xfrm>
            <a:off x="699970" y="1485202"/>
            <a:ext cx="2121877" cy="2767742"/>
          </a:xfrm>
          <a:prstGeom prst="rect">
            <a:avLst/>
          </a:prstGeom>
        </p:spPr>
        <p:txBody>
          <a:bodyPr wrap="square" lIns="0" tIns="0" rIns="0" bIns="0" anchor="t"/>
          <a:lstStyle/>
          <a:p>
            <a:r>
              <a:rPr lang="en-US" sz="2800" dirty="0">
                <a:solidFill>
                  <a:srgbClr val="FB3500"/>
                </a:solidFill>
                <a:latin typeface="Garamond" panose="02020404030301010803" pitchFamily="18" charset="0"/>
              </a:rPr>
              <a:t>"The learner looked more capable. The metrics said more capable. None of it was real."</a:t>
            </a:r>
          </a:p>
        </p:txBody>
      </p:sp>
    </p:spTree>
    <p:extLst>
      <p:ext uri="{BB962C8B-B14F-4D97-AF65-F5344CB8AC3E}">
        <p14:creationId xmlns:p14="http://schemas.microsoft.com/office/powerpoint/2010/main" val="1402870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3B68F3B-F0BD-582F-F58D-438B47AD3B1E}"/>
            </a:ext>
          </a:extLst>
        </p:cNvPr>
        <p:cNvGrpSpPr/>
        <p:nvPr/>
      </p:nvGrpSpPr>
      <p:grpSpPr>
        <a:xfrm>
          <a:off x="0" y="0"/>
          <a:ext cx="0" cy="0"/>
          <a:chOff x="0" y="0"/>
          <a:chExt cx="0" cy="0"/>
        </a:xfrm>
      </p:grpSpPr>
      <p:sp>
        <p:nvSpPr>
          <p:cNvPr id="17" name="Rounded Rectangle 16">
            <a:extLst>
              <a:ext uri="{FF2B5EF4-FFF2-40B4-BE49-F238E27FC236}">
                <a16:creationId xmlns:a16="http://schemas.microsoft.com/office/drawing/2014/main" id="{F60CBB52-B9E4-CA30-0269-5F9FF9B41D04}"/>
              </a:ext>
            </a:extLst>
          </p:cNvPr>
          <p:cNvSpPr/>
          <p:nvPr/>
        </p:nvSpPr>
        <p:spPr>
          <a:xfrm>
            <a:off x="509286" y="1269909"/>
            <a:ext cx="2503247" cy="4432691"/>
          </a:xfrm>
          <a:prstGeom prst="roundRect">
            <a:avLst>
              <a:gd name="adj" fmla="val 5860"/>
            </a:avLst>
          </a:prstGeom>
          <a:solidFill>
            <a:srgbClr val="F1F2D5">
              <a:alpha val="2980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10">
            <a:extLst>
              <a:ext uri="{FF2B5EF4-FFF2-40B4-BE49-F238E27FC236}">
                <a16:creationId xmlns:a16="http://schemas.microsoft.com/office/drawing/2014/main" id="{41B96335-96CF-4104-06DB-5C41AE07AEBB}"/>
              </a:ext>
            </a:extLst>
          </p:cNvPr>
          <p:cNvSpPr/>
          <p:nvPr/>
        </p:nvSpPr>
        <p:spPr>
          <a:xfrm>
            <a:off x="509285" y="525914"/>
            <a:ext cx="11418857" cy="700000"/>
          </a:xfrm>
          <a:prstGeom prst="rect">
            <a:avLst/>
          </a:prstGeom>
        </p:spPr>
        <p:txBody>
          <a:bodyPr wrap="square" lIns="0" tIns="0" rIns="0" bIns="0" anchor="t"/>
          <a:lstStyle/>
          <a:p>
            <a:r>
              <a:rPr lang="en-US" sz="2600" b="1" dirty="0" err="1">
                <a:solidFill>
                  <a:schemeClr val="tx1">
                    <a:lumMod val="75000"/>
                    <a:lumOff val="25000"/>
                  </a:schemeClr>
                </a:solidFill>
                <a:latin typeface="Arial" panose="02000503000000020004" pitchFamily="2" charset="0"/>
                <a:cs typeface="Arial" panose="02000503000000020004" pitchFamily="2" charset="0"/>
              </a:rPr>
              <a:t>Sourati</a:t>
            </a:r>
            <a:r>
              <a:rPr lang="en-US" sz="2600" b="1" dirty="0">
                <a:solidFill>
                  <a:schemeClr val="tx1">
                    <a:lumMod val="75000"/>
                    <a:lumOff val="25000"/>
                  </a:schemeClr>
                </a:solidFill>
                <a:latin typeface="Arial" panose="02000503000000020004" pitchFamily="2" charset="0"/>
                <a:cs typeface="Arial" panose="02000503000000020004" pitchFamily="2" charset="0"/>
              </a:rPr>
              <a:t> / Williams-Ceci: The Evaluator Who Changes Without Noticing</a:t>
            </a:r>
          </a:p>
        </p:txBody>
      </p:sp>
      <p:sp>
        <p:nvSpPr>
          <p:cNvPr id="12" name="s12">
            <a:extLst>
              <a:ext uri="{FF2B5EF4-FFF2-40B4-BE49-F238E27FC236}">
                <a16:creationId xmlns:a16="http://schemas.microsoft.com/office/drawing/2014/main" id="{48811349-95B0-2F51-0856-5DEC751D51DE}"/>
              </a:ext>
            </a:extLst>
          </p:cNvPr>
          <p:cNvSpPr/>
          <p:nvPr/>
        </p:nvSpPr>
        <p:spPr>
          <a:xfrm>
            <a:off x="3312840" y="1451303"/>
            <a:ext cx="2516201"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WHAT HAPPENED</a:t>
            </a:r>
          </a:p>
        </p:txBody>
      </p:sp>
      <p:sp>
        <p:nvSpPr>
          <p:cNvPr id="13" name="s13">
            <a:extLst>
              <a:ext uri="{FF2B5EF4-FFF2-40B4-BE49-F238E27FC236}">
                <a16:creationId xmlns:a16="http://schemas.microsoft.com/office/drawing/2014/main" id="{8F0B2E94-13D1-FA37-84BD-C21A8C4D9874}"/>
              </a:ext>
            </a:extLst>
          </p:cNvPr>
          <p:cNvSpPr/>
          <p:nvPr/>
        </p:nvSpPr>
        <p:spPr>
          <a:xfrm>
            <a:off x="3297681" y="1881999"/>
            <a:ext cx="2516203" cy="3122900"/>
          </a:xfrm>
          <a:prstGeom prst="rect">
            <a:avLst/>
          </a:prstGeom>
        </p:spPr>
        <p:txBody>
          <a:bodyPr wrap="square" lIns="0" tIns="0" rIns="0" bIns="0" anchor="t"/>
          <a:lstStyle/>
          <a:p>
            <a:pPr marL="45720">
              <a:spcBef>
                <a:spcPts val="1200"/>
              </a:spcBef>
              <a:spcAft>
                <a:spcPts val="1200"/>
              </a:spcAft>
            </a:pPr>
            <a:r>
              <a:rPr lang="en-US" sz="1100" dirty="0" err="1">
                <a:solidFill>
                  <a:srgbClr val="333333"/>
                </a:solidFill>
                <a:latin typeface="Arial"/>
              </a:rPr>
              <a:t>Sourati</a:t>
            </a:r>
            <a:r>
              <a:rPr lang="en-US" sz="1100" dirty="0">
                <a:solidFill>
                  <a:srgbClr val="333333"/>
                </a:solidFill>
                <a:latin typeface="Arial"/>
              </a:rPr>
              <a:t> et al. (2026, Trends in Cognitive Sciences): LLM users converge on shared writing patterns, reasoning methods, and opinions. Post-ChatGPT text is measurably less stylistically diverse across Reddit, news, and preprints.
Williams-Ceci et al. (2026, Science Advances): participants who used AI to write about sociopolitical topics subsequently expressed attitudes closer to LLM positions than a control group, even after the tool was removed.
Doshi &amp; Li (2025, arXiv): identified a subgroup of writers who preserved "distinctively human stylistic signatures," resisting convergence.</a:t>
            </a:r>
          </a:p>
        </p:txBody>
      </p:sp>
      <p:sp>
        <p:nvSpPr>
          <p:cNvPr id="14" name="s14">
            <a:extLst>
              <a:ext uri="{FF2B5EF4-FFF2-40B4-BE49-F238E27FC236}">
                <a16:creationId xmlns:a16="http://schemas.microsoft.com/office/drawing/2014/main" id="{021424CB-7C10-46A7-5340-0CDEC685192B}"/>
              </a:ext>
            </a:extLst>
          </p:cNvPr>
          <p:cNvSpPr/>
          <p:nvPr/>
        </p:nvSpPr>
        <p:spPr>
          <a:xfrm>
            <a:off x="60990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PSF MECHANISM</a:t>
            </a:r>
          </a:p>
        </p:txBody>
      </p:sp>
      <p:sp>
        <p:nvSpPr>
          <p:cNvPr id="15" name="s15">
            <a:extLst>
              <a:ext uri="{FF2B5EF4-FFF2-40B4-BE49-F238E27FC236}">
                <a16:creationId xmlns:a16="http://schemas.microsoft.com/office/drawing/2014/main" id="{D0552564-3A77-468C-E09C-2BD03605B984}"/>
              </a:ext>
            </a:extLst>
          </p:cNvPr>
          <p:cNvSpPr/>
          <p:nvPr/>
        </p:nvSpPr>
        <p:spPr>
          <a:xfrm>
            <a:off x="6099032" y="1881999"/>
            <a:ext cx="2626350" cy="3122900"/>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The opinion shift persists after the tool is removed. The evaluator has been reconstituted, not merely assisted.
This is Paul's (2014) transformative experience operating at the evaluative level: you cannot assess from your prior standpoint because engagement changed the standpoint.
Once enough people converge, the homogenized output becomes the ambient standard. The reference frame for detecting loss has itself shifted.</a:t>
            </a:r>
          </a:p>
          <a:p>
            <a:pPr>
              <a:spcBef>
                <a:spcPts val="1200"/>
              </a:spcBef>
              <a:spcAft>
                <a:spcPts val="1200"/>
              </a:spcAft>
            </a:pPr>
            <a:endParaRPr lang="en-US" sz="1100" dirty="0">
              <a:solidFill>
                <a:srgbClr val="333333"/>
              </a:solidFill>
              <a:latin typeface="Arial"/>
            </a:endParaRPr>
          </a:p>
          <a:p>
            <a:pPr>
              <a:spcBef>
                <a:spcPts val="1200"/>
              </a:spcBef>
              <a:spcAft>
                <a:spcPts val="1200"/>
              </a:spcAft>
            </a:pPr>
            <a:endParaRPr lang="en-US" sz="1100" dirty="0">
              <a:solidFill>
                <a:srgbClr val="333333"/>
              </a:solidFill>
              <a:latin typeface="Arial"/>
            </a:endParaRPr>
          </a:p>
        </p:txBody>
      </p:sp>
      <p:sp>
        <p:nvSpPr>
          <p:cNvPr id="16" name="s16">
            <a:extLst>
              <a:ext uri="{FF2B5EF4-FFF2-40B4-BE49-F238E27FC236}">
                <a16:creationId xmlns:a16="http://schemas.microsoft.com/office/drawing/2014/main" id="{692BECC1-8BF4-70EA-D01D-C7C120501CA2}"/>
              </a:ext>
            </a:extLst>
          </p:cNvPr>
          <p:cNvSpPr/>
          <p:nvPr/>
        </p:nvSpPr>
        <p:spPr>
          <a:xfrm>
            <a:off x="509286" y="6250000"/>
            <a:ext cx="11111696" cy="400000"/>
          </a:xfrm>
          <a:prstGeom prst="rect">
            <a:avLst/>
          </a:prstGeom>
        </p:spPr>
        <p:txBody>
          <a:bodyPr wrap="square" lIns="0" tIns="0" rIns="0" bIns="0" anchor="ctr"/>
          <a:lstStyle/>
          <a:p>
            <a:pPr>
              <a:buNone/>
            </a:pPr>
            <a:r>
              <a:rPr lang="en-US" sz="1100" dirty="0" err="1">
                <a:solidFill>
                  <a:schemeClr val="bg1">
                    <a:lumMod val="50000"/>
                  </a:schemeClr>
                </a:solidFill>
                <a:latin typeface="Arial"/>
              </a:rPr>
              <a:t>Sourati</a:t>
            </a:r>
            <a:r>
              <a:rPr lang="en-US" sz="1100" dirty="0">
                <a:solidFill>
                  <a:schemeClr val="bg1">
                    <a:lumMod val="50000"/>
                  </a:schemeClr>
                </a:solidFill>
                <a:latin typeface="Arial"/>
              </a:rPr>
              <a:t>, </a:t>
            </a:r>
            <a:r>
              <a:rPr lang="en-US" sz="1100" dirty="0" err="1">
                <a:solidFill>
                  <a:schemeClr val="bg1">
                    <a:lumMod val="50000"/>
                  </a:schemeClr>
                </a:solidFill>
                <a:latin typeface="Arial"/>
              </a:rPr>
              <a:t>Ziabari</a:t>
            </a:r>
            <a:r>
              <a:rPr lang="en-US" sz="1100" dirty="0">
                <a:solidFill>
                  <a:schemeClr val="bg1">
                    <a:lumMod val="50000"/>
                  </a:schemeClr>
                </a:solidFill>
                <a:latin typeface="Arial"/>
              </a:rPr>
              <a:t> &amp; Dehghani (2026), Trends in Cognitive Sciences; Williams-Ceci et al. (2026), Science Advances 12, eadw5578; Doshi &amp; Li (2025), arXiv 2512.13697.</a:t>
            </a:r>
          </a:p>
        </p:txBody>
      </p:sp>
      <p:sp>
        <p:nvSpPr>
          <p:cNvPr id="2" name="s14">
            <a:extLst>
              <a:ext uri="{FF2B5EF4-FFF2-40B4-BE49-F238E27FC236}">
                <a16:creationId xmlns:a16="http://schemas.microsoft.com/office/drawing/2014/main" id="{42903A8D-8B1E-825A-4817-1E31AF6CF5D9}"/>
              </a:ext>
            </a:extLst>
          </p:cNvPr>
          <p:cNvSpPr/>
          <p:nvPr/>
        </p:nvSpPr>
        <p:spPr>
          <a:xfrm>
            <a:off x="89946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INHERITED / CONCEALED</a:t>
            </a:r>
          </a:p>
        </p:txBody>
      </p:sp>
      <p:sp>
        <p:nvSpPr>
          <p:cNvPr id="3" name="s15">
            <a:extLst>
              <a:ext uri="{FF2B5EF4-FFF2-40B4-BE49-F238E27FC236}">
                <a16:creationId xmlns:a16="http://schemas.microsoft.com/office/drawing/2014/main" id="{E64E3791-A271-A3DB-A349-2F865C32BA7B}"/>
              </a:ext>
            </a:extLst>
          </p:cNvPr>
          <p:cNvSpPr/>
          <p:nvPr/>
        </p:nvSpPr>
        <p:spPr>
          <a:xfrm>
            <a:off x="8994632" y="1881999"/>
            <a:ext cx="2626350" cy="1231318"/>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Inherited: Conformity pressure and opinion convergence through media exposure predate AI by decades
Concealed: The shift persists after the tool is gone. The evaluator changed, not just the output.</a:t>
            </a:r>
          </a:p>
        </p:txBody>
      </p:sp>
      <p:sp>
        <p:nvSpPr>
          <p:cNvPr id="4" name="s14">
            <a:extLst>
              <a:ext uri="{FF2B5EF4-FFF2-40B4-BE49-F238E27FC236}">
                <a16:creationId xmlns:a16="http://schemas.microsoft.com/office/drawing/2014/main" id="{30B26A98-BA89-4714-C3EC-33C588996449}"/>
              </a:ext>
            </a:extLst>
          </p:cNvPr>
          <p:cNvSpPr/>
          <p:nvPr/>
        </p:nvSpPr>
        <p:spPr>
          <a:xfrm>
            <a:off x="8994632" y="3554684"/>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CORRECTED / DEEPENED</a:t>
            </a:r>
          </a:p>
        </p:txBody>
      </p:sp>
      <p:sp>
        <p:nvSpPr>
          <p:cNvPr id="5" name="s15">
            <a:extLst>
              <a:ext uri="{FF2B5EF4-FFF2-40B4-BE49-F238E27FC236}">
                <a16:creationId xmlns:a16="http://schemas.microsoft.com/office/drawing/2014/main" id="{89021E15-7D67-B053-6255-D5727AE639E7}"/>
              </a:ext>
            </a:extLst>
          </p:cNvPr>
          <p:cNvSpPr/>
          <p:nvPr/>
        </p:nvSpPr>
        <p:spPr>
          <a:xfrm>
            <a:off x="8994632" y="3985380"/>
            <a:ext cx="2626350" cy="2005987"/>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Corrected: Some writers preserve distinctively human signatures (Doshi &amp; Li 2025), suggesting </a:t>
            </a:r>
            <a:r>
              <a:rPr lang="en-US" sz="1100" dirty="0">
                <a:solidFill>
                  <a:srgbClr val="333333"/>
                </a:solidFill>
                <a:highlight>
                  <a:srgbClr val="FFFF00"/>
                </a:highlight>
                <a:latin typeface="Arial"/>
              </a:rPr>
              <a:t>the effect is not universal </a:t>
            </a:r>
          </a:p>
          <a:p>
            <a:pPr>
              <a:spcBef>
                <a:spcPts val="1200"/>
              </a:spcBef>
              <a:spcAft>
                <a:spcPts val="1200"/>
              </a:spcAft>
            </a:pPr>
            <a:r>
              <a:rPr lang="en-US" sz="1100" dirty="0">
                <a:solidFill>
                  <a:srgbClr val="333333"/>
                </a:solidFill>
                <a:latin typeface="Arial"/>
              </a:rPr>
              <a:t>Deepened: </a:t>
            </a:r>
            <a:r>
              <a:rPr lang="en-US" sz="1100" dirty="0">
                <a:solidFill>
                  <a:srgbClr val="333333"/>
                </a:solidFill>
                <a:highlight>
                  <a:srgbClr val="FFFF00"/>
                </a:highlight>
                <a:latin typeface="Arial"/>
              </a:rPr>
              <a:t>The existence of resisters makes the homogenization look optional rather than structural, turning a systemic mechanism into an individual choice narrative</a:t>
            </a:r>
          </a:p>
        </p:txBody>
      </p:sp>
      <p:sp>
        <p:nvSpPr>
          <p:cNvPr id="8" name="s11">
            <a:extLst>
              <a:ext uri="{FF2B5EF4-FFF2-40B4-BE49-F238E27FC236}">
                <a16:creationId xmlns:a16="http://schemas.microsoft.com/office/drawing/2014/main" id="{E1C65F94-B271-3D75-9C19-2938B9E7BBD7}"/>
              </a:ext>
            </a:extLst>
          </p:cNvPr>
          <p:cNvSpPr/>
          <p:nvPr/>
        </p:nvSpPr>
        <p:spPr>
          <a:xfrm>
            <a:off x="699970" y="1485202"/>
            <a:ext cx="2121877" cy="2767742"/>
          </a:xfrm>
          <a:prstGeom prst="rect">
            <a:avLst/>
          </a:prstGeom>
        </p:spPr>
        <p:txBody>
          <a:bodyPr wrap="square" lIns="0" tIns="0" rIns="0" bIns="0" anchor="t"/>
          <a:lstStyle/>
          <a:p>
            <a:r>
              <a:rPr lang="en-US" sz="2800" dirty="0">
                <a:solidFill>
                  <a:srgbClr val="FB3500"/>
                </a:solidFill>
                <a:latin typeface="Garamond" panose="02020404030301010803" pitchFamily="18" charset="0"/>
              </a:rPr>
              <a:t>The opinion shifted. The writing converged. The person did not notice either</a:t>
            </a:r>
          </a:p>
        </p:txBody>
      </p:sp>
    </p:spTree>
    <p:extLst>
      <p:ext uri="{BB962C8B-B14F-4D97-AF65-F5344CB8AC3E}">
        <p14:creationId xmlns:p14="http://schemas.microsoft.com/office/powerpoint/2010/main" val="18656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6EE86B1-26A7-23A5-6A68-6B568D2112CA}"/>
            </a:ext>
          </a:extLst>
        </p:cNvPr>
        <p:cNvGrpSpPr/>
        <p:nvPr/>
      </p:nvGrpSpPr>
      <p:grpSpPr>
        <a:xfrm>
          <a:off x="0" y="0"/>
          <a:ext cx="0" cy="0"/>
          <a:chOff x="0" y="0"/>
          <a:chExt cx="0" cy="0"/>
        </a:xfrm>
      </p:grpSpPr>
      <p:sp>
        <p:nvSpPr>
          <p:cNvPr id="17" name="Rounded Rectangle 16">
            <a:extLst>
              <a:ext uri="{FF2B5EF4-FFF2-40B4-BE49-F238E27FC236}">
                <a16:creationId xmlns:a16="http://schemas.microsoft.com/office/drawing/2014/main" id="{A36B516E-7DB6-9859-3015-B4939354E4C5}"/>
              </a:ext>
            </a:extLst>
          </p:cNvPr>
          <p:cNvSpPr/>
          <p:nvPr/>
        </p:nvSpPr>
        <p:spPr>
          <a:xfrm>
            <a:off x="509286" y="1269909"/>
            <a:ext cx="2503247" cy="4432691"/>
          </a:xfrm>
          <a:prstGeom prst="roundRect">
            <a:avLst>
              <a:gd name="adj" fmla="val 5860"/>
            </a:avLst>
          </a:prstGeom>
          <a:solidFill>
            <a:srgbClr val="F1F2D5">
              <a:alpha val="2980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10">
            <a:extLst>
              <a:ext uri="{FF2B5EF4-FFF2-40B4-BE49-F238E27FC236}">
                <a16:creationId xmlns:a16="http://schemas.microsoft.com/office/drawing/2014/main" id="{B4BB296F-7F20-15C3-B815-70C5759035FD}"/>
              </a:ext>
            </a:extLst>
          </p:cNvPr>
          <p:cNvSpPr/>
          <p:nvPr/>
        </p:nvSpPr>
        <p:spPr>
          <a:xfrm>
            <a:off x="509286" y="525914"/>
            <a:ext cx="11111696" cy="700000"/>
          </a:xfrm>
          <a:prstGeom prst="rect">
            <a:avLst/>
          </a:prstGeom>
        </p:spPr>
        <p:txBody>
          <a:bodyPr wrap="square" lIns="0" tIns="0" rIns="0" bIns="0" anchor="t"/>
          <a:lstStyle/>
          <a:p>
            <a:r>
              <a:rPr lang="en-US" sz="3400" b="1" dirty="0">
                <a:solidFill>
                  <a:schemeClr val="tx1">
                    <a:lumMod val="75000"/>
                    <a:lumOff val="25000"/>
                  </a:schemeClr>
                </a:solidFill>
                <a:latin typeface="Arial" panose="02000503000000020004" pitchFamily="2" charset="0"/>
                <a:cs typeface="Arial" panose="02000503000000020004" pitchFamily="2" charset="0"/>
              </a:rPr>
              <a:t>Koren et al.: Downloads Up, Revenue Down 80%</a:t>
            </a:r>
          </a:p>
        </p:txBody>
      </p:sp>
      <p:sp>
        <p:nvSpPr>
          <p:cNvPr id="12" name="s12">
            <a:extLst>
              <a:ext uri="{FF2B5EF4-FFF2-40B4-BE49-F238E27FC236}">
                <a16:creationId xmlns:a16="http://schemas.microsoft.com/office/drawing/2014/main" id="{7B6A756C-E671-F9B7-9B4D-5907A1E86F07}"/>
              </a:ext>
            </a:extLst>
          </p:cNvPr>
          <p:cNvSpPr/>
          <p:nvPr/>
        </p:nvSpPr>
        <p:spPr>
          <a:xfrm>
            <a:off x="3312840" y="1451303"/>
            <a:ext cx="2516201"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WHAT HAPPENED</a:t>
            </a:r>
          </a:p>
        </p:txBody>
      </p:sp>
      <p:sp>
        <p:nvSpPr>
          <p:cNvPr id="13" name="s13">
            <a:extLst>
              <a:ext uri="{FF2B5EF4-FFF2-40B4-BE49-F238E27FC236}">
                <a16:creationId xmlns:a16="http://schemas.microsoft.com/office/drawing/2014/main" id="{1AF7B2C4-790E-2618-EB50-CBBA39123828}"/>
              </a:ext>
            </a:extLst>
          </p:cNvPr>
          <p:cNvSpPr/>
          <p:nvPr/>
        </p:nvSpPr>
        <p:spPr>
          <a:xfrm>
            <a:off x="3297681" y="1881999"/>
            <a:ext cx="2516203" cy="3122900"/>
          </a:xfrm>
          <a:prstGeom prst="rect">
            <a:avLst/>
          </a:prstGeom>
        </p:spPr>
        <p:txBody>
          <a:bodyPr wrap="square" lIns="0" tIns="0" rIns="0" bIns="0" anchor="t"/>
          <a:lstStyle/>
          <a:p>
            <a:pPr marL="45720">
              <a:spcBef>
                <a:spcPts val="1200"/>
              </a:spcBef>
              <a:spcAft>
                <a:spcPts val="1200"/>
              </a:spcAft>
            </a:pPr>
            <a:r>
              <a:rPr lang="en-US" sz="1100" dirty="0">
                <a:solidFill>
                  <a:srgbClr val="333333"/>
                </a:solidFill>
                <a:latin typeface="Arial"/>
              </a:rPr>
              <a:t>Downloads surging: AI coding tools recommend Tailwind constantly, inflating adoption metrics.</a:t>
            </a:r>
          </a:p>
          <a:p>
            <a:pPr marL="45720">
              <a:spcBef>
                <a:spcPts val="1200"/>
              </a:spcBef>
              <a:spcAft>
                <a:spcPts val="1200"/>
              </a:spcAft>
            </a:pPr>
            <a:r>
              <a:rPr lang="en-US" sz="1100" dirty="0">
                <a:solidFill>
                  <a:srgbClr val="333333"/>
                </a:solidFill>
                <a:highlight>
                  <a:srgbClr val="FFFF00"/>
                </a:highlight>
                <a:latin typeface="Arial"/>
              </a:rPr>
              <a:t>Revenue down 80%: AI-generated users never buy, contribute, or engage with the ecosystem.</a:t>
            </a:r>
          </a:p>
          <a:p>
            <a:pPr marL="45720">
              <a:spcBef>
                <a:spcPts val="1200"/>
              </a:spcBef>
              <a:spcAft>
                <a:spcPts val="1200"/>
              </a:spcAft>
            </a:pPr>
            <a:r>
              <a:rPr lang="en-US" sz="1100" dirty="0">
                <a:solidFill>
                  <a:srgbClr val="333333"/>
                </a:solidFill>
                <a:latin typeface="Arial"/>
              </a:rPr>
              <a:t>Koren et al. (arXiv 2026): AI-generated downloads created an "illusion of demand" masking the collapse of the paying community.</a:t>
            </a:r>
          </a:p>
        </p:txBody>
      </p:sp>
      <p:sp>
        <p:nvSpPr>
          <p:cNvPr id="14" name="s14">
            <a:extLst>
              <a:ext uri="{FF2B5EF4-FFF2-40B4-BE49-F238E27FC236}">
                <a16:creationId xmlns:a16="http://schemas.microsoft.com/office/drawing/2014/main" id="{0383A4B5-FD68-9E86-3DA0-942C184CD950}"/>
              </a:ext>
            </a:extLst>
          </p:cNvPr>
          <p:cNvSpPr/>
          <p:nvPr/>
        </p:nvSpPr>
        <p:spPr>
          <a:xfrm>
            <a:off x="60990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PSF MECHANISM</a:t>
            </a:r>
          </a:p>
        </p:txBody>
      </p:sp>
      <p:sp>
        <p:nvSpPr>
          <p:cNvPr id="15" name="s15">
            <a:extLst>
              <a:ext uri="{FF2B5EF4-FFF2-40B4-BE49-F238E27FC236}">
                <a16:creationId xmlns:a16="http://schemas.microsoft.com/office/drawing/2014/main" id="{FCC79EDA-ED41-DA92-D37D-AD61B6F20AF7}"/>
              </a:ext>
            </a:extLst>
          </p:cNvPr>
          <p:cNvSpPr/>
          <p:nvPr/>
        </p:nvSpPr>
        <p:spPr>
          <a:xfrm>
            <a:off x="6099032" y="1881999"/>
            <a:ext cx="2626350" cy="3122900"/>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The proxy (adoption metrics) looked like a growth story</a:t>
            </a:r>
          </a:p>
          <a:p>
            <a:pPr>
              <a:spcBef>
                <a:spcPts val="1200"/>
              </a:spcBef>
              <a:spcAft>
                <a:spcPts val="1200"/>
              </a:spcAft>
            </a:pPr>
            <a:r>
              <a:rPr lang="en-US" sz="1100" dirty="0">
                <a:solidFill>
                  <a:srgbClr val="333333"/>
                </a:solidFill>
                <a:latin typeface="Arial"/>
              </a:rPr>
              <a:t>The reality (sustainable community, revenue, maintenance capacity) was eroding</a:t>
            </a:r>
          </a:p>
          <a:p>
            <a:pPr>
              <a:spcBef>
                <a:spcPts val="1200"/>
              </a:spcBef>
              <a:spcAft>
                <a:spcPts val="1200"/>
              </a:spcAft>
            </a:pPr>
            <a:r>
              <a:rPr lang="en-US" sz="1100" dirty="0">
                <a:solidFill>
                  <a:srgbClr val="333333"/>
                </a:solidFill>
                <a:latin typeface="Arial"/>
              </a:rPr>
              <a:t>Performativity in the MacKenzie/Callon sense: the metric did not just mismeasure, it reshaped the market</a:t>
            </a:r>
          </a:p>
        </p:txBody>
      </p:sp>
      <p:sp>
        <p:nvSpPr>
          <p:cNvPr id="16" name="s16">
            <a:extLst>
              <a:ext uri="{FF2B5EF4-FFF2-40B4-BE49-F238E27FC236}">
                <a16:creationId xmlns:a16="http://schemas.microsoft.com/office/drawing/2014/main" id="{42D157D2-7640-A2C2-2BC6-C4481E3AEE71}"/>
              </a:ext>
            </a:extLst>
          </p:cNvPr>
          <p:cNvSpPr/>
          <p:nvPr/>
        </p:nvSpPr>
        <p:spPr>
          <a:xfrm>
            <a:off x="509286" y="6250000"/>
            <a:ext cx="11111696" cy="400000"/>
          </a:xfrm>
          <a:prstGeom prst="rect">
            <a:avLst/>
          </a:prstGeom>
        </p:spPr>
        <p:txBody>
          <a:bodyPr wrap="square" lIns="0" tIns="0" rIns="0" bIns="0" anchor="ctr"/>
          <a:lstStyle/>
          <a:p>
            <a:pPr>
              <a:buNone/>
            </a:pPr>
            <a:r>
              <a:rPr lang="en-US" sz="1100" dirty="0">
                <a:solidFill>
                  <a:schemeClr val="bg1">
                    <a:lumMod val="50000"/>
                  </a:schemeClr>
                </a:solidFill>
                <a:latin typeface="Arial"/>
              </a:rPr>
              <a:t>Source: Koren et al. (2026), "Vibe Coding Kills Open Source," arXiv 2601.15494</a:t>
            </a:r>
          </a:p>
        </p:txBody>
      </p:sp>
      <p:sp>
        <p:nvSpPr>
          <p:cNvPr id="2" name="s14">
            <a:extLst>
              <a:ext uri="{FF2B5EF4-FFF2-40B4-BE49-F238E27FC236}">
                <a16:creationId xmlns:a16="http://schemas.microsoft.com/office/drawing/2014/main" id="{B4609EC3-270A-B318-0FF5-1233B5F0B68D}"/>
              </a:ext>
            </a:extLst>
          </p:cNvPr>
          <p:cNvSpPr/>
          <p:nvPr/>
        </p:nvSpPr>
        <p:spPr>
          <a:xfrm>
            <a:off x="89946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INHERITED / CONCEALED</a:t>
            </a:r>
          </a:p>
        </p:txBody>
      </p:sp>
      <p:sp>
        <p:nvSpPr>
          <p:cNvPr id="3" name="s15">
            <a:extLst>
              <a:ext uri="{FF2B5EF4-FFF2-40B4-BE49-F238E27FC236}">
                <a16:creationId xmlns:a16="http://schemas.microsoft.com/office/drawing/2014/main" id="{000D274F-25E5-DAB5-E6EC-1392A68DED57}"/>
              </a:ext>
            </a:extLst>
          </p:cNvPr>
          <p:cNvSpPr/>
          <p:nvPr/>
        </p:nvSpPr>
        <p:spPr>
          <a:xfrm>
            <a:off x="8994632" y="1881999"/>
            <a:ext cx="2626350" cy="1231318"/>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Inherited: Downloads as a health proxy for open source predates AI by decades</a:t>
            </a:r>
          </a:p>
          <a:p>
            <a:pPr>
              <a:spcBef>
                <a:spcPts val="1200"/>
              </a:spcBef>
              <a:spcAft>
                <a:spcPts val="1200"/>
              </a:spcAft>
            </a:pPr>
            <a:r>
              <a:rPr lang="en-US" sz="1100" dirty="0">
                <a:solidFill>
                  <a:srgbClr val="333333"/>
                </a:solidFill>
                <a:latin typeface="Arial"/>
              </a:rPr>
              <a:t>Concealed: </a:t>
            </a:r>
            <a:r>
              <a:rPr lang="en-US" sz="1100" dirty="0">
                <a:solidFill>
                  <a:srgbClr val="333333"/>
                </a:solidFill>
                <a:highlight>
                  <a:srgbClr val="FFFF00"/>
                </a:highlight>
                <a:latin typeface="Arial"/>
              </a:rPr>
              <a:t>AI-generated downloads are indistinguishable from human adoption in the metrics</a:t>
            </a:r>
          </a:p>
        </p:txBody>
      </p:sp>
      <p:sp>
        <p:nvSpPr>
          <p:cNvPr id="4" name="s14">
            <a:extLst>
              <a:ext uri="{FF2B5EF4-FFF2-40B4-BE49-F238E27FC236}">
                <a16:creationId xmlns:a16="http://schemas.microsoft.com/office/drawing/2014/main" id="{4059CB60-0D13-6993-8B98-CBB72213D8BF}"/>
              </a:ext>
            </a:extLst>
          </p:cNvPr>
          <p:cNvSpPr/>
          <p:nvPr/>
        </p:nvSpPr>
        <p:spPr>
          <a:xfrm>
            <a:off x="8994632" y="3554684"/>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CORRECTED / DEEPENED</a:t>
            </a:r>
          </a:p>
        </p:txBody>
      </p:sp>
      <p:sp>
        <p:nvSpPr>
          <p:cNvPr id="5" name="s15">
            <a:extLst>
              <a:ext uri="{FF2B5EF4-FFF2-40B4-BE49-F238E27FC236}">
                <a16:creationId xmlns:a16="http://schemas.microsoft.com/office/drawing/2014/main" id="{97CACB69-2E5D-B73F-5FA4-39FE56990D8D}"/>
              </a:ext>
            </a:extLst>
          </p:cNvPr>
          <p:cNvSpPr/>
          <p:nvPr/>
        </p:nvSpPr>
        <p:spPr>
          <a:xfrm>
            <a:off x="8994632" y="3985380"/>
            <a:ext cx="2626350" cy="1432485"/>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Corrected: Maintainers notice revenue decline and begin questioning the growth narrative</a:t>
            </a:r>
          </a:p>
          <a:p>
            <a:pPr>
              <a:spcBef>
                <a:spcPts val="1200"/>
              </a:spcBef>
              <a:spcAft>
                <a:spcPts val="1200"/>
              </a:spcAft>
            </a:pPr>
            <a:r>
              <a:rPr lang="en-US" sz="1100" dirty="0">
                <a:solidFill>
                  <a:srgbClr val="333333"/>
                </a:solidFill>
                <a:latin typeface="Arial"/>
              </a:rPr>
              <a:t>Deepened: </a:t>
            </a:r>
            <a:r>
              <a:rPr lang="en-US" sz="1100" dirty="0">
                <a:solidFill>
                  <a:srgbClr val="333333"/>
                </a:solidFill>
                <a:highlight>
                  <a:srgbClr val="FFFF00"/>
                </a:highlight>
                <a:latin typeface="Arial"/>
              </a:rPr>
              <a:t>The download metric still looks healthy, so the correction reads as a business model problem rather than a measurement crisis</a:t>
            </a:r>
          </a:p>
        </p:txBody>
      </p:sp>
      <p:sp>
        <p:nvSpPr>
          <p:cNvPr id="8" name="s11">
            <a:extLst>
              <a:ext uri="{FF2B5EF4-FFF2-40B4-BE49-F238E27FC236}">
                <a16:creationId xmlns:a16="http://schemas.microsoft.com/office/drawing/2014/main" id="{BFB4CB11-D57D-2C47-49E8-B0DC1600F669}"/>
              </a:ext>
            </a:extLst>
          </p:cNvPr>
          <p:cNvSpPr/>
          <p:nvPr/>
        </p:nvSpPr>
        <p:spPr>
          <a:xfrm>
            <a:off x="699970" y="1485202"/>
            <a:ext cx="2121877" cy="2767742"/>
          </a:xfrm>
          <a:prstGeom prst="rect">
            <a:avLst/>
          </a:prstGeom>
        </p:spPr>
        <p:txBody>
          <a:bodyPr wrap="square" lIns="0" tIns="0" rIns="0" bIns="0" anchor="t"/>
          <a:lstStyle/>
          <a:p>
            <a:r>
              <a:rPr lang="en-US" sz="2600" dirty="0">
                <a:solidFill>
                  <a:srgbClr val="FB3500"/>
                </a:solidFill>
                <a:latin typeface="Garamond" panose="02020404030301010803" pitchFamily="18" charset="0"/>
              </a:rPr>
              <a:t>"AI-generated downloads created an illusion of demand that masked the collapse of the paying ecosystem."</a:t>
            </a:r>
          </a:p>
        </p:txBody>
      </p:sp>
    </p:spTree>
    <p:extLst>
      <p:ext uri="{BB962C8B-B14F-4D97-AF65-F5344CB8AC3E}">
        <p14:creationId xmlns:p14="http://schemas.microsoft.com/office/powerpoint/2010/main" val="4183362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2FF223F-D750-3BE9-8ACD-0DF21BD63813}"/>
            </a:ext>
          </a:extLst>
        </p:cNvPr>
        <p:cNvGrpSpPr/>
        <p:nvPr/>
      </p:nvGrpSpPr>
      <p:grpSpPr>
        <a:xfrm>
          <a:off x="0" y="0"/>
          <a:ext cx="0" cy="0"/>
          <a:chOff x="0" y="0"/>
          <a:chExt cx="0" cy="0"/>
        </a:xfrm>
      </p:grpSpPr>
      <p:sp>
        <p:nvSpPr>
          <p:cNvPr id="17" name="Rounded Rectangle 16">
            <a:extLst>
              <a:ext uri="{FF2B5EF4-FFF2-40B4-BE49-F238E27FC236}">
                <a16:creationId xmlns:a16="http://schemas.microsoft.com/office/drawing/2014/main" id="{98751DE3-3B74-0236-588F-690635D7BEE3}"/>
              </a:ext>
            </a:extLst>
          </p:cNvPr>
          <p:cNvSpPr/>
          <p:nvPr/>
        </p:nvSpPr>
        <p:spPr>
          <a:xfrm>
            <a:off x="509286" y="1269909"/>
            <a:ext cx="2503247" cy="4432691"/>
          </a:xfrm>
          <a:prstGeom prst="roundRect">
            <a:avLst>
              <a:gd name="adj" fmla="val 5860"/>
            </a:avLst>
          </a:prstGeom>
          <a:solidFill>
            <a:srgbClr val="F1F2D5">
              <a:alpha val="2980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10">
            <a:extLst>
              <a:ext uri="{FF2B5EF4-FFF2-40B4-BE49-F238E27FC236}">
                <a16:creationId xmlns:a16="http://schemas.microsoft.com/office/drawing/2014/main" id="{3CA16E06-7838-56AF-DCF0-EE64E1061F97}"/>
              </a:ext>
            </a:extLst>
          </p:cNvPr>
          <p:cNvSpPr/>
          <p:nvPr/>
        </p:nvSpPr>
        <p:spPr>
          <a:xfrm>
            <a:off x="509286" y="525914"/>
            <a:ext cx="11111696" cy="700000"/>
          </a:xfrm>
          <a:prstGeom prst="rect">
            <a:avLst/>
          </a:prstGeom>
        </p:spPr>
        <p:txBody>
          <a:bodyPr wrap="square" lIns="0" tIns="0" rIns="0" bIns="0" anchor="t"/>
          <a:lstStyle/>
          <a:p>
            <a:r>
              <a:rPr lang="en-US" sz="3400" b="1" dirty="0">
                <a:solidFill>
                  <a:schemeClr val="tx1">
                    <a:lumMod val="75000"/>
                    <a:lumOff val="25000"/>
                  </a:schemeClr>
                </a:solidFill>
                <a:latin typeface="Arial" panose="02000503000000020004" pitchFamily="2" charset="0"/>
                <a:cs typeface="Arial" panose="02000503000000020004" pitchFamily="2" charset="0"/>
              </a:rPr>
              <a:t>Hao et al.: Individual Gains, Collective Contraction</a:t>
            </a:r>
          </a:p>
        </p:txBody>
      </p:sp>
      <p:sp>
        <p:nvSpPr>
          <p:cNvPr id="12" name="s12">
            <a:extLst>
              <a:ext uri="{FF2B5EF4-FFF2-40B4-BE49-F238E27FC236}">
                <a16:creationId xmlns:a16="http://schemas.microsoft.com/office/drawing/2014/main" id="{26846C2C-410E-A7F2-2C71-99DB72110D2E}"/>
              </a:ext>
            </a:extLst>
          </p:cNvPr>
          <p:cNvSpPr/>
          <p:nvPr/>
        </p:nvSpPr>
        <p:spPr>
          <a:xfrm>
            <a:off x="3312840" y="1451303"/>
            <a:ext cx="2516201"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WHAT HAPPENED</a:t>
            </a:r>
          </a:p>
        </p:txBody>
      </p:sp>
      <p:sp>
        <p:nvSpPr>
          <p:cNvPr id="13" name="s13">
            <a:extLst>
              <a:ext uri="{FF2B5EF4-FFF2-40B4-BE49-F238E27FC236}">
                <a16:creationId xmlns:a16="http://schemas.microsoft.com/office/drawing/2014/main" id="{CB04A3D8-C249-9713-0B17-B6452697C30F}"/>
              </a:ext>
            </a:extLst>
          </p:cNvPr>
          <p:cNvSpPr/>
          <p:nvPr/>
        </p:nvSpPr>
        <p:spPr>
          <a:xfrm>
            <a:off x="3297681" y="1881999"/>
            <a:ext cx="2516203" cy="3122900"/>
          </a:xfrm>
          <a:prstGeom prst="rect">
            <a:avLst/>
          </a:prstGeom>
        </p:spPr>
        <p:txBody>
          <a:bodyPr wrap="square" lIns="0" tIns="0" rIns="0" bIns="0" anchor="t"/>
          <a:lstStyle/>
          <a:p>
            <a:pPr marL="45720">
              <a:spcBef>
                <a:spcPts val="1200"/>
              </a:spcBef>
              <a:spcAft>
                <a:spcPts val="1200"/>
              </a:spcAft>
            </a:pPr>
            <a:r>
              <a:rPr lang="en-US" sz="1100" dirty="0">
                <a:solidFill>
                  <a:srgbClr val="333333"/>
                </a:solidFill>
                <a:latin typeface="Arial"/>
              </a:rPr>
              <a:t>Hao et al. (2026, Nature): analysis of 41.3 million research papers across natural sciences, spanning machine learning, deep learning, and generative AI eras.
AI-using scientists publish more, get cited more, achieve higher individual impact on every measurable dimension.
</a:t>
            </a:r>
            <a:r>
              <a:rPr lang="en-US" sz="1100" dirty="0">
                <a:solidFill>
                  <a:srgbClr val="333333"/>
                </a:solidFill>
                <a:highlight>
                  <a:srgbClr val="FFFF00"/>
                </a:highlight>
                <a:latin typeface="Arial"/>
              </a:rPr>
              <a:t>Collective knowledge breadth drops 4.63%. Cross-disciplinary interaction falls 22%. </a:t>
            </a:r>
            <a:r>
              <a:rPr lang="en-US" sz="1100" dirty="0">
                <a:solidFill>
                  <a:srgbClr val="333333"/>
                </a:solidFill>
                <a:latin typeface="Arial"/>
              </a:rPr>
              <a:t>Innovation concentrates into a "star-shaped" citation structure.
</a:t>
            </a:r>
          </a:p>
        </p:txBody>
      </p:sp>
      <p:sp>
        <p:nvSpPr>
          <p:cNvPr id="14" name="s14">
            <a:extLst>
              <a:ext uri="{FF2B5EF4-FFF2-40B4-BE49-F238E27FC236}">
                <a16:creationId xmlns:a16="http://schemas.microsoft.com/office/drawing/2014/main" id="{B313892A-BFA4-0BA6-CC52-8485CBEDEEDF}"/>
              </a:ext>
            </a:extLst>
          </p:cNvPr>
          <p:cNvSpPr/>
          <p:nvPr/>
        </p:nvSpPr>
        <p:spPr>
          <a:xfrm>
            <a:off x="60990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PSF MECHANISM</a:t>
            </a:r>
          </a:p>
        </p:txBody>
      </p:sp>
      <p:sp>
        <p:nvSpPr>
          <p:cNvPr id="15" name="s15">
            <a:extLst>
              <a:ext uri="{FF2B5EF4-FFF2-40B4-BE49-F238E27FC236}">
                <a16:creationId xmlns:a16="http://schemas.microsoft.com/office/drawing/2014/main" id="{014D2DB6-9E93-1AF7-9D6F-DA1DAD7DEEB4}"/>
              </a:ext>
            </a:extLst>
          </p:cNvPr>
          <p:cNvSpPr/>
          <p:nvPr/>
        </p:nvSpPr>
        <p:spPr>
          <a:xfrm>
            <a:off x="6099032" y="1881999"/>
            <a:ext cx="2626350" cy="3122900"/>
          </a:xfrm>
          <a:prstGeom prst="rect">
            <a:avLst/>
          </a:prstGeom>
        </p:spPr>
        <p:txBody>
          <a:bodyPr wrap="square" lIns="0" tIns="0" rIns="0" bIns="0" anchor="t"/>
          <a:lstStyle/>
          <a:p>
            <a:pPr>
              <a:spcBef>
                <a:spcPts val="1200"/>
              </a:spcBef>
              <a:spcAft>
                <a:spcPts val="1200"/>
              </a:spcAft>
            </a:pPr>
            <a:r>
              <a:rPr lang="en-US" sz="1100" dirty="0">
                <a:solidFill>
                  <a:srgbClr val="333333"/>
                </a:solidFill>
                <a:highlight>
                  <a:srgbClr val="FFFF00"/>
                </a:highlight>
                <a:latin typeface="Arial"/>
              </a:rPr>
              <a:t>Individual productivity metrics (the proxy) improve. Collective scientific frontier breadth (the accountable criterion) contracts.</a:t>
            </a:r>
            <a:r>
              <a:rPr lang="en-US" sz="1100" dirty="0">
                <a:solidFill>
                  <a:srgbClr val="333333"/>
                </a:solidFill>
                <a:latin typeface="Arial"/>
              </a:rPr>
              <a:t>
</a:t>
            </a:r>
            <a:r>
              <a:rPr lang="en-US" sz="1100" dirty="0">
                <a:solidFill>
                  <a:srgbClr val="333333"/>
                </a:solidFill>
                <a:highlight>
                  <a:srgbClr val="FFFF00"/>
                </a:highlight>
                <a:latin typeface="Arial"/>
              </a:rPr>
              <a:t>AI makes certain questions irresistibly legible while rendering others structurally invisible.</a:t>
            </a:r>
            <a:r>
              <a:rPr lang="en-US" sz="1100" dirty="0">
                <a:solidFill>
                  <a:srgbClr val="333333"/>
                </a:solidFill>
                <a:latin typeface="Arial"/>
              </a:rPr>
              <a:t>
No individual scientist chose to narrow the field. The narrowing is constituted by the aggregate engagement pattern.</a:t>
            </a:r>
            <a:endParaRPr lang="en-US" sz="1100" dirty="0">
              <a:solidFill>
                <a:srgbClr val="333333"/>
              </a:solidFill>
              <a:highlight>
                <a:srgbClr val="FFFF00"/>
              </a:highlight>
              <a:latin typeface="Arial"/>
            </a:endParaRPr>
          </a:p>
        </p:txBody>
      </p:sp>
      <p:sp>
        <p:nvSpPr>
          <p:cNvPr id="16" name="s16">
            <a:extLst>
              <a:ext uri="{FF2B5EF4-FFF2-40B4-BE49-F238E27FC236}">
                <a16:creationId xmlns:a16="http://schemas.microsoft.com/office/drawing/2014/main" id="{5E9E455C-9C81-89EE-472C-334C858E26D9}"/>
              </a:ext>
            </a:extLst>
          </p:cNvPr>
          <p:cNvSpPr/>
          <p:nvPr/>
        </p:nvSpPr>
        <p:spPr>
          <a:xfrm>
            <a:off x="509286" y="6250000"/>
            <a:ext cx="11111696" cy="400000"/>
          </a:xfrm>
          <a:prstGeom prst="rect">
            <a:avLst/>
          </a:prstGeom>
        </p:spPr>
        <p:txBody>
          <a:bodyPr wrap="square" lIns="0" tIns="0" rIns="0" bIns="0" anchor="ctr"/>
          <a:lstStyle/>
          <a:p>
            <a:pPr>
              <a:buNone/>
            </a:pPr>
            <a:r>
              <a:rPr lang="en-US" sz="1100" dirty="0">
                <a:solidFill>
                  <a:schemeClr val="bg1">
                    <a:lumMod val="50000"/>
                  </a:schemeClr>
                </a:solidFill>
                <a:latin typeface="Arial"/>
              </a:rPr>
              <a:t>Source: Hao, Xu, Li &amp; Evans (2026), Nature 649, 1237-1243.</a:t>
            </a:r>
          </a:p>
        </p:txBody>
      </p:sp>
      <p:sp>
        <p:nvSpPr>
          <p:cNvPr id="2" name="s14">
            <a:extLst>
              <a:ext uri="{FF2B5EF4-FFF2-40B4-BE49-F238E27FC236}">
                <a16:creationId xmlns:a16="http://schemas.microsoft.com/office/drawing/2014/main" id="{6F7CDB7A-75AF-BA35-1DA3-C4B7A300EE0D}"/>
              </a:ext>
            </a:extLst>
          </p:cNvPr>
          <p:cNvSpPr/>
          <p:nvPr/>
        </p:nvSpPr>
        <p:spPr>
          <a:xfrm>
            <a:off x="89946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INHERITED / CONCEALED</a:t>
            </a:r>
          </a:p>
        </p:txBody>
      </p:sp>
      <p:sp>
        <p:nvSpPr>
          <p:cNvPr id="3" name="s15">
            <a:extLst>
              <a:ext uri="{FF2B5EF4-FFF2-40B4-BE49-F238E27FC236}">
                <a16:creationId xmlns:a16="http://schemas.microsoft.com/office/drawing/2014/main" id="{8CEF8646-FD65-4634-23EB-CE93BC332DA2}"/>
              </a:ext>
            </a:extLst>
          </p:cNvPr>
          <p:cNvSpPr/>
          <p:nvPr/>
        </p:nvSpPr>
        <p:spPr>
          <a:xfrm>
            <a:off x="8994632" y="1881998"/>
            <a:ext cx="2626350" cy="1421317"/>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Inherited: Publish-or-perish incentive structures and citation-metric optimization predate AI by decades</a:t>
            </a:r>
          </a:p>
          <a:p>
            <a:pPr>
              <a:spcBef>
                <a:spcPts val="1200"/>
              </a:spcBef>
              <a:spcAft>
                <a:spcPts val="1200"/>
              </a:spcAft>
            </a:pPr>
            <a:r>
              <a:rPr lang="en-US" sz="1100" dirty="0">
                <a:solidFill>
                  <a:srgbClr val="333333"/>
                </a:solidFill>
                <a:latin typeface="Arial"/>
              </a:rPr>
              <a:t>Concealed: Individual dashboards show rising productivity. </a:t>
            </a:r>
            <a:r>
              <a:rPr lang="en-US" sz="1100" dirty="0">
                <a:solidFill>
                  <a:srgbClr val="333333"/>
                </a:solidFill>
                <a:highlight>
                  <a:srgbClr val="FFFF00"/>
                </a:highlight>
                <a:latin typeface="Arial"/>
              </a:rPr>
              <a:t>No dashboard shows the collective narrowing.</a:t>
            </a:r>
          </a:p>
        </p:txBody>
      </p:sp>
      <p:sp>
        <p:nvSpPr>
          <p:cNvPr id="4" name="s14">
            <a:extLst>
              <a:ext uri="{FF2B5EF4-FFF2-40B4-BE49-F238E27FC236}">
                <a16:creationId xmlns:a16="http://schemas.microsoft.com/office/drawing/2014/main" id="{C8A6DE3B-8A79-AD20-CAD5-6C93A124F214}"/>
              </a:ext>
            </a:extLst>
          </p:cNvPr>
          <p:cNvSpPr/>
          <p:nvPr/>
        </p:nvSpPr>
        <p:spPr>
          <a:xfrm>
            <a:off x="8994632" y="3554684"/>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CORRECTED / DEEPENED</a:t>
            </a:r>
          </a:p>
        </p:txBody>
      </p:sp>
      <p:sp>
        <p:nvSpPr>
          <p:cNvPr id="5" name="s15">
            <a:extLst>
              <a:ext uri="{FF2B5EF4-FFF2-40B4-BE49-F238E27FC236}">
                <a16:creationId xmlns:a16="http://schemas.microsoft.com/office/drawing/2014/main" id="{23CF3C76-167C-F2C4-3BBE-AF3E09807F9F}"/>
              </a:ext>
            </a:extLst>
          </p:cNvPr>
          <p:cNvSpPr/>
          <p:nvPr/>
        </p:nvSpPr>
        <p:spPr>
          <a:xfrm>
            <a:off x="8994632" y="3985380"/>
            <a:ext cx="2626350" cy="1432485"/>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Corrected: Some fields begin noting AI-driven topic concentration</a:t>
            </a:r>
          </a:p>
          <a:p>
            <a:pPr>
              <a:spcBef>
                <a:spcPts val="1200"/>
              </a:spcBef>
              <a:spcAft>
                <a:spcPts val="1200"/>
              </a:spcAft>
            </a:pPr>
            <a:r>
              <a:rPr lang="en-US" sz="1100" dirty="0">
                <a:solidFill>
                  <a:srgbClr val="333333"/>
                </a:solidFill>
                <a:latin typeface="Arial"/>
              </a:rPr>
              <a:t>Deepened: </a:t>
            </a:r>
            <a:r>
              <a:rPr lang="en-US" sz="1100" dirty="0">
                <a:solidFill>
                  <a:srgbClr val="333333"/>
                </a:solidFill>
                <a:highlight>
                  <a:srgbClr val="FFFF00"/>
                </a:highlight>
                <a:latin typeface="Arial"/>
              </a:rPr>
              <a:t>The correction reads as "we need more interdisciplinary grants," not "our measurement infrastructure is constituting the narrowing"</a:t>
            </a:r>
          </a:p>
        </p:txBody>
      </p:sp>
      <p:sp>
        <p:nvSpPr>
          <p:cNvPr id="8" name="s11">
            <a:extLst>
              <a:ext uri="{FF2B5EF4-FFF2-40B4-BE49-F238E27FC236}">
                <a16:creationId xmlns:a16="http://schemas.microsoft.com/office/drawing/2014/main" id="{BAECBCC3-5DD0-EF60-9CC4-51BC552763B4}"/>
              </a:ext>
            </a:extLst>
          </p:cNvPr>
          <p:cNvSpPr/>
          <p:nvPr/>
        </p:nvSpPr>
        <p:spPr>
          <a:xfrm>
            <a:off x="699970" y="1485202"/>
            <a:ext cx="2312563" cy="2767742"/>
          </a:xfrm>
          <a:prstGeom prst="rect">
            <a:avLst/>
          </a:prstGeom>
        </p:spPr>
        <p:txBody>
          <a:bodyPr wrap="square" lIns="0" tIns="0" rIns="0" bIns="0" anchor="t"/>
          <a:lstStyle/>
          <a:p>
            <a:r>
              <a:rPr lang="en-US" sz="2500" dirty="0">
                <a:solidFill>
                  <a:srgbClr val="FB3500"/>
                </a:solidFill>
                <a:latin typeface="Garamond" panose="02020404030301010803" pitchFamily="18" charset="0"/>
              </a:rPr>
              <a:t>"Every scientist got more productive. Science got narrower. Nobody's dashboard showed the second thing."</a:t>
            </a:r>
          </a:p>
        </p:txBody>
      </p:sp>
    </p:spTree>
    <p:extLst>
      <p:ext uri="{BB962C8B-B14F-4D97-AF65-F5344CB8AC3E}">
        <p14:creationId xmlns:p14="http://schemas.microsoft.com/office/powerpoint/2010/main" val="213089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D13241D-0291-4783-9498-0E1C9FA8C68C}"/>
            </a:ext>
          </a:extLst>
        </p:cNvPr>
        <p:cNvGrpSpPr/>
        <p:nvPr/>
      </p:nvGrpSpPr>
      <p:grpSpPr>
        <a:xfrm>
          <a:off x="0" y="0"/>
          <a:ext cx="0" cy="0"/>
          <a:chOff x="0" y="0"/>
          <a:chExt cx="0" cy="0"/>
        </a:xfrm>
      </p:grpSpPr>
      <p:sp>
        <p:nvSpPr>
          <p:cNvPr id="17" name="Rounded Rectangle 16">
            <a:extLst>
              <a:ext uri="{FF2B5EF4-FFF2-40B4-BE49-F238E27FC236}">
                <a16:creationId xmlns:a16="http://schemas.microsoft.com/office/drawing/2014/main" id="{3FF2F4E2-17D4-43EA-69DF-35D5886B434A}"/>
              </a:ext>
            </a:extLst>
          </p:cNvPr>
          <p:cNvSpPr/>
          <p:nvPr/>
        </p:nvSpPr>
        <p:spPr>
          <a:xfrm>
            <a:off x="509286" y="1269909"/>
            <a:ext cx="2503247" cy="4432691"/>
          </a:xfrm>
          <a:prstGeom prst="roundRect">
            <a:avLst>
              <a:gd name="adj" fmla="val 5860"/>
            </a:avLst>
          </a:prstGeom>
          <a:solidFill>
            <a:srgbClr val="F1F2D5">
              <a:alpha val="2980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10">
            <a:extLst>
              <a:ext uri="{FF2B5EF4-FFF2-40B4-BE49-F238E27FC236}">
                <a16:creationId xmlns:a16="http://schemas.microsoft.com/office/drawing/2014/main" id="{5877A6C5-F85F-0DA9-FCEA-475194F293DD}"/>
              </a:ext>
            </a:extLst>
          </p:cNvPr>
          <p:cNvSpPr/>
          <p:nvPr/>
        </p:nvSpPr>
        <p:spPr>
          <a:xfrm>
            <a:off x="509286" y="525914"/>
            <a:ext cx="11111696" cy="700000"/>
          </a:xfrm>
          <a:prstGeom prst="rect">
            <a:avLst/>
          </a:prstGeom>
        </p:spPr>
        <p:txBody>
          <a:bodyPr wrap="square" lIns="0" tIns="0" rIns="0" bIns="0" anchor="t"/>
          <a:lstStyle/>
          <a:p>
            <a:r>
              <a:rPr lang="en-US" sz="3400" b="1" dirty="0">
                <a:solidFill>
                  <a:schemeClr val="tx1">
                    <a:lumMod val="75000"/>
                    <a:lumOff val="25000"/>
                  </a:schemeClr>
                </a:solidFill>
                <a:latin typeface="Arial" panose="02000503000000020004" pitchFamily="2" charset="0"/>
                <a:cs typeface="Arial" panose="02000503000000020004" pitchFamily="2" charset="0"/>
              </a:rPr>
              <a:t>AI Kill Chain: Friction as Accountability</a:t>
            </a:r>
          </a:p>
        </p:txBody>
      </p:sp>
      <p:sp>
        <p:nvSpPr>
          <p:cNvPr id="12" name="s12">
            <a:extLst>
              <a:ext uri="{FF2B5EF4-FFF2-40B4-BE49-F238E27FC236}">
                <a16:creationId xmlns:a16="http://schemas.microsoft.com/office/drawing/2014/main" id="{F0047A3B-62EB-EFAF-22B4-068298974DA8}"/>
              </a:ext>
            </a:extLst>
          </p:cNvPr>
          <p:cNvSpPr/>
          <p:nvPr/>
        </p:nvSpPr>
        <p:spPr>
          <a:xfrm>
            <a:off x="3312840" y="1451303"/>
            <a:ext cx="2516201"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WHAT HAPPENED</a:t>
            </a:r>
          </a:p>
        </p:txBody>
      </p:sp>
      <p:sp>
        <p:nvSpPr>
          <p:cNvPr id="13" name="s13">
            <a:extLst>
              <a:ext uri="{FF2B5EF4-FFF2-40B4-BE49-F238E27FC236}">
                <a16:creationId xmlns:a16="http://schemas.microsoft.com/office/drawing/2014/main" id="{9DF3EA8C-72D9-24BB-6565-0AD65079CECF}"/>
              </a:ext>
            </a:extLst>
          </p:cNvPr>
          <p:cNvSpPr/>
          <p:nvPr/>
        </p:nvSpPr>
        <p:spPr>
          <a:xfrm>
            <a:off x="3297681" y="1881999"/>
            <a:ext cx="2516203" cy="3122900"/>
          </a:xfrm>
          <a:prstGeom prst="rect">
            <a:avLst/>
          </a:prstGeom>
        </p:spPr>
        <p:txBody>
          <a:bodyPr wrap="square" lIns="0" tIns="0" rIns="0" bIns="0" anchor="t"/>
          <a:lstStyle/>
          <a:p>
            <a:pPr marL="45720">
              <a:spcBef>
                <a:spcPts val="1200"/>
              </a:spcBef>
              <a:spcAft>
                <a:spcPts val="1200"/>
              </a:spcAft>
            </a:pPr>
            <a:r>
              <a:rPr lang="en-US" sz="1100" dirty="0">
                <a:solidFill>
                  <a:srgbClr val="333333"/>
                </a:solidFill>
                <a:latin typeface="Arial"/>
              </a:rPr>
              <a:t>US military kill chain compressed from hours/days to seconds/minutes using AI systems (Palantir, Anthropic)</a:t>
            </a:r>
          </a:p>
          <a:p>
            <a:pPr marL="45720">
              <a:spcBef>
                <a:spcPts val="1200"/>
              </a:spcBef>
              <a:spcAft>
                <a:spcPts val="1200"/>
              </a:spcAft>
            </a:pPr>
            <a:r>
              <a:rPr lang="en-US" sz="1100" dirty="0">
                <a:solidFill>
                  <a:srgbClr val="333333"/>
                </a:solidFill>
                <a:latin typeface="Arial"/>
              </a:rPr>
              <a:t>2,000+ targets struck in Iran in four days, described as "unprecedented tempo"</a:t>
            </a:r>
          </a:p>
          <a:p>
            <a:pPr marL="45720">
              <a:spcBef>
                <a:spcPts val="1200"/>
              </a:spcBef>
              <a:spcAft>
                <a:spcPts val="1200"/>
              </a:spcAft>
            </a:pPr>
            <a:r>
              <a:rPr lang="en-US" sz="1100" dirty="0">
                <a:solidFill>
                  <a:srgbClr val="333333"/>
                </a:solidFill>
                <a:latin typeface="Arial"/>
              </a:rPr>
              <a:t>Traditional process: commander prints, studies, approves targeting documents</a:t>
            </a:r>
          </a:p>
          <a:p>
            <a:pPr marL="45720">
              <a:spcBef>
                <a:spcPts val="1200"/>
              </a:spcBef>
              <a:spcAft>
                <a:spcPts val="1200"/>
              </a:spcAft>
            </a:pPr>
            <a:r>
              <a:rPr lang="en-US" sz="1100" dirty="0">
                <a:solidFill>
                  <a:srgbClr val="333333"/>
                </a:solidFill>
                <a:latin typeface="Arial"/>
              </a:rPr>
              <a:t>AI-driven: intelligence converted to strike packages near-instantaneously</a:t>
            </a:r>
          </a:p>
        </p:txBody>
      </p:sp>
      <p:sp>
        <p:nvSpPr>
          <p:cNvPr id="14" name="s14">
            <a:extLst>
              <a:ext uri="{FF2B5EF4-FFF2-40B4-BE49-F238E27FC236}">
                <a16:creationId xmlns:a16="http://schemas.microsoft.com/office/drawing/2014/main" id="{997AB528-40F3-2E4F-CF77-0EA1C7906504}"/>
              </a:ext>
            </a:extLst>
          </p:cNvPr>
          <p:cNvSpPr/>
          <p:nvPr/>
        </p:nvSpPr>
        <p:spPr>
          <a:xfrm>
            <a:off x="60990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PSF MECHANISM</a:t>
            </a:r>
          </a:p>
        </p:txBody>
      </p:sp>
      <p:sp>
        <p:nvSpPr>
          <p:cNvPr id="15" name="s15">
            <a:extLst>
              <a:ext uri="{FF2B5EF4-FFF2-40B4-BE49-F238E27FC236}">
                <a16:creationId xmlns:a16="http://schemas.microsoft.com/office/drawing/2014/main" id="{3E4BB514-4111-678D-B599-6C987B246CC1}"/>
              </a:ext>
            </a:extLst>
          </p:cNvPr>
          <p:cNvSpPr/>
          <p:nvPr/>
        </p:nvSpPr>
        <p:spPr>
          <a:xfrm>
            <a:off x="6099032" y="1881999"/>
            <a:ext cx="2626350" cy="3122900"/>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The commander's document review was not a bottleneck. It was where targeting accountability lived.</a:t>
            </a:r>
          </a:p>
          <a:p>
            <a:pPr>
              <a:spcBef>
                <a:spcPts val="1200"/>
              </a:spcBef>
              <a:spcAft>
                <a:spcPts val="1200"/>
              </a:spcAft>
            </a:pPr>
            <a:r>
              <a:rPr lang="en-US" sz="1100" dirty="0">
                <a:solidFill>
                  <a:srgbClr val="333333"/>
                </a:solidFill>
                <a:highlight>
                  <a:srgbClr val="FFFF00"/>
                </a:highlight>
                <a:latin typeface="Arial"/>
              </a:rPr>
              <a:t>AI engagement reframed that evaluative boundary as latency, then removed it</a:t>
            </a:r>
          </a:p>
          <a:p>
            <a:pPr>
              <a:spcBef>
                <a:spcPts val="1200"/>
              </a:spcBef>
              <a:spcAft>
                <a:spcPts val="1200"/>
              </a:spcAft>
            </a:pPr>
            <a:r>
              <a:rPr lang="en-US" sz="1100" dirty="0">
                <a:solidFill>
                  <a:srgbClr val="333333"/>
                </a:solidFill>
                <a:highlight>
                  <a:srgbClr val="FFFF00"/>
                </a:highlight>
                <a:latin typeface="Arial"/>
              </a:rPr>
              <a:t>Proxy metrics (strike tempo, target volume) are unprecedented. Unlike Amazon, there may be no self-announcing failure.</a:t>
            </a:r>
          </a:p>
        </p:txBody>
      </p:sp>
      <p:sp>
        <p:nvSpPr>
          <p:cNvPr id="16" name="s16">
            <a:extLst>
              <a:ext uri="{FF2B5EF4-FFF2-40B4-BE49-F238E27FC236}">
                <a16:creationId xmlns:a16="http://schemas.microsoft.com/office/drawing/2014/main" id="{1C2D5E08-4BF7-7991-2D11-8A1C8B1FB98B}"/>
              </a:ext>
            </a:extLst>
          </p:cNvPr>
          <p:cNvSpPr/>
          <p:nvPr/>
        </p:nvSpPr>
        <p:spPr>
          <a:xfrm>
            <a:off x="509286" y="6250000"/>
            <a:ext cx="11111696" cy="400000"/>
          </a:xfrm>
          <a:prstGeom prst="rect">
            <a:avLst/>
          </a:prstGeom>
        </p:spPr>
        <p:txBody>
          <a:bodyPr wrap="square" lIns="0" tIns="0" rIns="0" bIns="0" anchor="ctr"/>
          <a:lstStyle/>
          <a:p>
            <a:pPr>
              <a:buNone/>
            </a:pPr>
            <a:r>
              <a:rPr lang="en-US" sz="1100" dirty="0">
                <a:solidFill>
                  <a:schemeClr val="bg1">
                    <a:lumMod val="50000"/>
                  </a:schemeClr>
                </a:solidFill>
                <a:latin typeface="Arial"/>
              </a:rPr>
              <a:t>Financial Times, "The AI-driven 'kill chain' transforming how the US wages war," Murgia, Clover, Judah &amp; Killing (March 2026).</a:t>
            </a:r>
          </a:p>
        </p:txBody>
      </p:sp>
      <p:sp>
        <p:nvSpPr>
          <p:cNvPr id="2" name="s14">
            <a:extLst>
              <a:ext uri="{FF2B5EF4-FFF2-40B4-BE49-F238E27FC236}">
                <a16:creationId xmlns:a16="http://schemas.microsoft.com/office/drawing/2014/main" id="{9536DCAD-5396-1557-2EA1-15E7967018FF}"/>
              </a:ext>
            </a:extLst>
          </p:cNvPr>
          <p:cNvSpPr/>
          <p:nvPr/>
        </p:nvSpPr>
        <p:spPr>
          <a:xfrm>
            <a:off x="89946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INHERITED / CONCEALED</a:t>
            </a:r>
          </a:p>
        </p:txBody>
      </p:sp>
      <p:sp>
        <p:nvSpPr>
          <p:cNvPr id="3" name="s15">
            <a:extLst>
              <a:ext uri="{FF2B5EF4-FFF2-40B4-BE49-F238E27FC236}">
                <a16:creationId xmlns:a16="http://schemas.microsoft.com/office/drawing/2014/main" id="{E379C6C7-2318-E055-AC2C-7528ABAFFA33}"/>
              </a:ext>
            </a:extLst>
          </p:cNvPr>
          <p:cNvSpPr/>
          <p:nvPr/>
        </p:nvSpPr>
        <p:spPr>
          <a:xfrm>
            <a:off x="8994632" y="1881998"/>
            <a:ext cx="2626350" cy="1421317"/>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Inherited: Military tempo pressure and targeting acceleration predate AI by centuries</a:t>
            </a:r>
          </a:p>
          <a:p>
            <a:pPr>
              <a:spcBef>
                <a:spcPts val="1200"/>
              </a:spcBef>
              <a:spcAft>
                <a:spcPts val="1200"/>
              </a:spcAft>
            </a:pPr>
            <a:r>
              <a:rPr lang="en-US" sz="1100" dirty="0">
                <a:solidFill>
                  <a:srgbClr val="333333"/>
                </a:solidFill>
                <a:latin typeface="Arial"/>
              </a:rPr>
              <a:t>Concealed: AI compresses the assessment itself, not just the intelligence delivery</a:t>
            </a:r>
            <a:endParaRPr lang="en-US" sz="1100" dirty="0">
              <a:solidFill>
                <a:srgbClr val="333333"/>
              </a:solidFill>
              <a:highlight>
                <a:srgbClr val="FFFF00"/>
              </a:highlight>
              <a:latin typeface="Arial"/>
            </a:endParaRPr>
          </a:p>
        </p:txBody>
      </p:sp>
      <p:sp>
        <p:nvSpPr>
          <p:cNvPr id="4" name="s14">
            <a:extLst>
              <a:ext uri="{FF2B5EF4-FFF2-40B4-BE49-F238E27FC236}">
                <a16:creationId xmlns:a16="http://schemas.microsoft.com/office/drawing/2014/main" id="{E5FED80A-0DCE-B314-0F51-A8F71CF53787}"/>
              </a:ext>
            </a:extLst>
          </p:cNvPr>
          <p:cNvSpPr/>
          <p:nvPr/>
        </p:nvSpPr>
        <p:spPr>
          <a:xfrm>
            <a:off x="8994632" y="3554684"/>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CORRECTED / DEEPENED</a:t>
            </a:r>
          </a:p>
        </p:txBody>
      </p:sp>
      <p:sp>
        <p:nvSpPr>
          <p:cNvPr id="5" name="s15">
            <a:extLst>
              <a:ext uri="{FF2B5EF4-FFF2-40B4-BE49-F238E27FC236}">
                <a16:creationId xmlns:a16="http://schemas.microsoft.com/office/drawing/2014/main" id="{3E5258CB-2500-40BC-860F-E99AE85434FA}"/>
              </a:ext>
            </a:extLst>
          </p:cNvPr>
          <p:cNvSpPr/>
          <p:nvPr/>
        </p:nvSpPr>
        <p:spPr>
          <a:xfrm>
            <a:off x="8994632" y="3985380"/>
            <a:ext cx="2626350" cy="1432485"/>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Corrected: Military officials insist a human remains "in the loop" for all targeting decisions </a:t>
            </a:r>
          </a:p>
          <a:p>
            <a:pPr>
              <a:spcBef>
                <a:spcPts val="1200"/>
              </a:spcBef>
              <a:spcAft>
                <a:spcPts val="1200"/>
              </a:spcAft>
            </a:pPr>
            <a:r>
              <a:rPr lang="en-US" sz="1100" dirty="0">
                <a:solidFill>
                  <a:srgbClr val="333333"/>
                </a:solidFill>
                <a:latin typeface="Arial"/>
              </a:rPr>
              <a:t>Deepened: The human is present, but the tempo has converted the role from evaluation to ratification, and the distinction is invisible from outside</a:t>
            </a:r>
            <a:endParaRPr lang="en-US" sz="1100" dirty="0">
              <a:solidFill>
                <a:srgbClr val="333333"/>
              </a:solidFill>
              <a:highlight>
                <a:srgbClr val="FFFF00"/>
              </a:highlight>
              <a:latin typeface="Arial"/>
            </a:endParaRPr>
          </a:p>
        </p:txBody>
      </p:sp>
      <p:sp>
        <p:nvSpPr>
          <p:cNvPr id="8" name="s11">
            <a:extLst>
              <a:ext uri="{FF2B5EF4-FFF2-40B4-BE49-F238E27FC236}">
                <a16:creationId xmlns:a16="http://schemas.microsoft.com/office/drawing/2014/main" id="{8926D27A-B7DF-570B-6983-BDF119D15A1F}"/>
              </a:ext>
            </a:extLst>
          </p:cNvPr>
          <p:cNvSpPr/>
          <p:nvPr/>
        </p:nvSpPr>
        <p:spPr>
          <a:xfrm>
            <a:off x="699970" y="1485202"/>
            <a:ext cx="2312563" cy="2767742"/>
          </a:xfrm>
          <a:prstGeom prst="rect">
            <a:avLst/>
          </a:prstGeom>
        </p:spPr>
        <p:txBody>
          <a:bodyPr wrap="square" lIns="0" tIns="0" rIns="0" bIns="0" anchor="t"/>
          <a:lstStyle/>
          <a:p>
            <a:r>
              <a:rPr lang="en-US" sz="2800" dirty="0">
                <a:solidFill>
                  <a:srgbClr val="FB3500"/>
                </a:solidFill>
                <a:latin typeface="Garamond" panose="02020404030301010803" pitchFamily="18" charset="0"/>
              </a:rPr>
              <a:t>"The evaluative function gets narrated as delay, and once it is narrated as delay, removing it looks like progress."</a:t>
            </a:r>
          </a:p>
        </p:txBody>
      </p:sp>
    </p:spTree>
    <p:extLst>
      <p:ext uri="{BB962C8B-B14F-4D97-AF65-F5344CB8AC3E}">
        <p14:creationId xmlns:p14="http://schemas.microsoft.com/office/powerpoint/2010/main" val="1663042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D3348BF9-9923-2D47-3531-C7C788AB55E9}"/>
            </a:ext>
          </a:extLst>
        </p:cNvPr>
        <p:cNvGrpSpPr/>
        <p:nvPr/>
      </p:nvGrpSpPr>
      <p:grpSpPr>
        <a:xfrm>
          <a:off x="0" y="0"/>
          <a:ext cx="0" cy="0"/>
          <a:chOff x="0" y="0"/>
          <a:chExt cx="0" cy="0"/>
        </a:xfrm>
      </p:grpSpPr>
      <p:sp>
        <p:nvSpPr>
          <p:cNvPr id="4" name="Title">
            <a:extLst>
              <a:ext uri="{FF2B5EF4-FFF2-40B4-BE49-F238E27FC236}">
                <a16:creationId xmlns:a16="http://schemas.microsoft.com/office/drawing/2014/main" id="{6B86D533-32B1-F108-00F5-44E2222B48BE}"/>
              </a:ext>
            </a:extLst>
          </p:cNvPr>
          <p:cNvSpPr/>
          <p:nvPr/>
        </p:nvSpPr>
        <p:spPr>
          <a:xfrm>
            <a:off x="590308" y="1298151"/>
            <a:ext cx="10780413" cy="2104805"/>
          </a:xfrm>
          <a:prstGeom prst="rect">
            <a:avLst/>
          </a:prstGeom>
        </p:spPr>
        <p:txBody>
          <a:bodyPr wrap="square" lIns="0" tIns="0" rIns="0" bIns="0" anchor="ctr"/>
          <a:lstStyle/>
          <a:p>
            <a:pPr>
              <a:buNone/>
            </a:pPr>
            <a:r>
              <a:rPr lang="en-US" sz="5400" dirty="0">
                <a:solidFill>
                  <a:schemeClr val="bg1">
                    <a:lumMod val="85000"/>
                  </a:schemeClr>
                </a:solidFill>
                <a:latin typeface="Arial" panose="02000503000000020004" pitchFamily="2" charset="0"/>
                <a:ea typeface="Arial" panose="02000503000000020004" pitchFamily="2" charset="0"/>
                <a:cs typeface="Arial" panose="02000503000000020004" pitchFamily="2" charset="0"/>
              </a:rPr>
              <a:t>Proxy Seduction Framework</a:t>
            </a:r>
          </a:p>
          <a:p>
            <a:pPr>
              <a:buNone/>
            </a:pPr>
            <a:r>
              <a:rPr lang="en-US" sz="5400" b="1" dirty="0">
                <a:solidFill>
                  <a:schemeClr val="tx1">
                    <a:lumMod val="75000"/>
                    <a:lumOff val="25000"/>
                  </a:schemeClr>
                </a:solidFill>
                <a:latin typeface="Arial" panose="02000503000000020004" pitchFamily="2" charset="0"/>
                <a:ea typeface="Arial" panose="02000503000000020004" pitchFamily="2" charset="0"/>
                <a:cs typeface="Arial" panose="02000503000000020004" pitchFamily="2" charset="0"/>
              </a:rPr>
              <a:t>Additional Field Notes</a:t>
            </a:r>
          </a:p>
        </p:txBody>
      </p:sp>
      <p:sp>
        <p:nvSpPr>
          <p:cNvPr id="5" name="Subtitle">
            <a:extLst>
              <a:ext uri="{FF2B5EF4-FFF2-40B4-BE49-F238E27FC236}">
                <a16:creationId xmlns:a16="http://schemas.microsoft.com/office/drawing/2014/main" id="{5D82D28B-BB2D-7165-3ED3-D74FAE96BA80}"/>
              </a:ext>
            </a:extLst>
          </p:cNvPr>
          <p:cNvSpPr/>
          <p:nvPr/>
        </p:nvSpPr>
        <p:spPr>
          <a:xfrm>
            <a:off x="590307" y="3455044"/>
            <a:ext cx="8889358" cy="468773"/>
          </a:xfrm>
          <a:prstGeom prst="rect">
            <a:avLst/>
          </a:prstGeom>
        </p:spPr>
        <p:txBody>
          <a:bodyPr wrap="square" lIns="0" tIns="0" rIns="0" bIns="0" anchor="ctr"/>
          <a:lstStyle/>
          <a:p>
            <a:pPr>
              <a:lnSpc>
                <a:spcPct val="110000"/>
              </a:lnSpc>
              <a:buNone/>
            </a:pPr>
            <a:r>
              <a:rPr lang="en-US" sz="2000" dirty="0">
                <a:solidFill>
                  <a:schemeClr val="tx1">
                    <a:lumMod val="50000"/>
                    <a:lumOff val="50000"/>
                  </a:schemeClr>
                </a:solidFill>
                <a:latin typeface="Arial" panose="02000503000000020004" pitchFamily="2" charset="0"/>
                <a:ea typeface="Arial" panose="02000503000000020004" pitchFamily="2" charset="0"/>
                <a:cs typeface="Arial" panose="02000503000000020004" pitchFamily="2" charset="0"/>
              </a:rPr>
              <a:t>Three cases from the wider evidence constellation</a:t>
            </a:r>
          </a:p>
        </p:txBody>
      </p:sp>
    </p:spTree>
    <p:extLst>
      <p:ext uri="{BB962C8B-B14F-4D97-AF65-F5344CB8AC3E}">
        <p14:creationId xmlns:p14="http://schemas.microsoft.com/office/powerpoint/2010/main" val="2602993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A1C6BC0-4AFD-5FBB-6FF1-8E2B6531BB75}"/>
            </a:ext>
          </a:extLst>
        </p:cNvPr>
        <p:cNvGrpSpPr/>
        <p:nvPr/>
      </p:nvGrpSpPr>
      <p:grpSpPr>
        <a:xfrm>
          <a:off x="0" y="0"/>
          <a:ext cx="0" cy="0"/>
          <a:chOff x="0" y="0"/>
          <a:chExt cx="0" cy="0"/>
        </a:xfrm>
      </p:grpSpPr>
      <p:sp>
        <p:nvSpPr>
          <p:cNvPr id="17" name="Rounded Rectangle 16">
            <a:extLst>
              <a:ext uri="{FF2B5EF4-FFF2-40B4-BE49-F238E27FC236}">
                <a16:creationId xmlns:a16="http://schemas.microsoft.com/office/drawing/2014/main" id="{CC98AA73-6DE9-F921-6F83-2DECEE07EF8C}"/>
              </a:ext>
            </a:extLst>
          </p:cNvPr>
          <p:cNvSpPr/>
          <p:nvPr/>
        </p:nvSpPr>
        <p:spPr>
          <a:xfrm>
            <a:off x="509286" y="1269909"/>
            <a:ext cx="2503247" cy="4432691"/>
          </a:xfrm>
          <a:prstGeom prst="roundRect">
            <a:avLst>
              <a:gd name="adj" fmla="val 5860"/>
            </a:avLst>
          </a:prstGeom>
          <a:solidFill>
            <a:srgbClr val="F1F2D5">
              <a:alpha val="2980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10">
            <a:extLst>
              <a:ext uri="{FF2B5EF4-FFF2-40B4-BE49-F238E27FC236}">
                <a16:creationId xmlns:a16="http://schemas.microsoft.com/office/drawing/2014/main" id="{F5BF4952-E5A4-90EC-9E5E-C184EAC6AAE9}"/>
              </a:ext>
            </a:extLst>
          </p:cNvPr>
          <p:cNvSpPr/>
          <p:nvPr/>
        </p:nvSpPr>
        <p:spPr>
          <a:xfrm>
            <a:off x="509286" y="525914"/>
            <a:ext cx="11111696" cy="700000"/>
          </a:xfrm>
          <a:prstGeom prst="rect">
            <a:avLst/>
          </a:prstGeom>
        </p:spPr>
        <p:txBody>
          <a:bodyPr wrap="square" lIns="0" tIns="0" rIns="0" bIns="0" anchor="t"/>
          <a:lstStyle/>
          <a:p>
            <a:r>
              <a:rPr lang="en-US" sz="3400" b="1" dirty="0">
                <a:solidFill>
                  <a:schemeClr val="tx1">
                    <a:lumMod val="75000"/>
                    <a:lumOff val="25000"/>
                  </a:schemeClr>
                </a:solidFill>
                <a:latin typeface="Arial" panose="02000503000000020004" pitchFamily="2" charset="0"/>
                <a:cs typeface="Arial" panose="02000503000000020004" pitchFamily="2" charset="0"/>
              </a:rPr>
              <a:t>Amodei's Centaur Clock</a:t>
            </a:r>
          </a:p>
        </p:txBody>
      </p:sp>
      <p:sp>
        <p:nvSpPr>
          <p:cNvPr id="12" name="s12">
            <a:extLst>
              <a:ext uri="{FF2B5EF4-FFF2-40B4-BE49-F238E27FC236}">
                <a16:creationId xmlns:a16="http://schemas.microsoft.com/office/drawing/2014/main" id="{67B234DA-E4E5-6FB1-41C0-565F2EEA8D83}"/>
              </a:ext>
            </a:extLst>
          </p:cNvPr>
          <p:cNvSpPr/>
          <p:nvPr/>
        </p:nvSpPr>
        <p:spPr>
          <a:xfrm>
            <a:off x="3312840" y="1451303"/>
            <a:ext cx="2516201"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WHAT HAPPENED</a:t>
            </a:r>
          </a:p>
        </p:txBody>
      </p:sp>
      <p:sp>
        <p:nvSpPr>
          <p:cNvPr id="13" name="s13">
            <a:extLst>
              <a:ext uri="{FF2B5EF4-FFF2-40B4-BE49-F238E27FC236}">
                <a16:creationId xmlns:a16="http://schemas.microsoft.com/office/drawing/2014/main" id="{15195D63-0330-03BA-E174-45DD5DD61793}"/>
              </a:ext>
            </a:extLst>
          </p:cNvPr>
          <p:cNvSpPr/>
          <p:nvPr/>
        </p:nvSpPr>
        <p:spPr>
          <a:xfrm>
            <a:off x="3297681" y="1881999"/>
            <a:ext cx="2516203" cy="3122900"/>
          </a:xfrm>
          <a:prstGeom prst="rect">
            <a:avLst/>
          </a:prstGeom>
        </p:spPr>
        <p:txBody>
          <a:bodyPr wrap="square" lIns="0" tIns="0" rIns="0" bIns="0" anchor="t"/>
          <a:lstStyle/>
          <a:p>
            <a:pPr marL="45720">
              <a:spcBef>
                <a:spcPts val="1200"/>
              </a:spcBef>
              <a:spcAft>
                <a:spcPts val="1200"/>
              </a:spcAft>
            </a:pPr>
            <a:r>
              <a:rPr lang="en-US" sz="1100" dirty="0">
                <a:solidFill>
                  <a:srgbClr val="333333"/>
                </a:solidFill>
                <a:latin typeface="Arial"/>
              </a:rPr>
              <a:t>Dario Amodei (CEO, Anthropic) describes a three-phase model for AI's impact on software engineering (NYT, Feb 2026)</a:t>
            </a:r>
          </a:p>
          <a:p>
            <a:pPr marL="45720">
              <a:spcBef>
                <a:spcPts val="1200"/>
              </a:spcBef>
              <a:spcAft>
                <a:spcPts val="1200"/>
              </a:spcAft>
            </a:pPr>
            <a:r>
              <a:rPr lang="en-US" sz="1100" dirty="0">
                <a:solidFill>
                  <a:srgbClr val="333333"/>
                </a:solidFill>
                <a:latin typeface="Arial"/>
              </a:rPr>
              <a:t>Phase 1: AI handles part of what engineers do, increasing productivity</a:t>
            </a:r>
          </a:p>
          <a:p>
            <a:pPr marL="45720">
              <a:spcBef>
                <a:spcPts val="1200"/>
              </a:spcBef>
              <a:spcAft>
                <a:spcPts val="1200"/>
              </a:spcAft>
            </a:pPr>
            <a:r>
              <a:rPr lang="en-US" sz="1100" dirty="0">
                <a:solidFill>
                  <a:srgbClr val="333333"/>
                </a:solidFill>
                <a:latin typeface="Arial"/>
              </a:rPr>
              <a:t>Phase 2: The "centaur phase," human engineers supervise and manage AI systems</a:t>
            </a:r>
          </a:p>
          <a:p>
            <a:pPr marL="45720">
              <a:spcBef>
                <a:spcPts val="1200"/>
              </a:spcBef>
              <a:spcAft>
                <a:spcPts val="1200"/>
              </a:spcAft>
            </a:pPr>
            <a:r>
              <a:rPr lang="en-US" sz="1100" dirty="0">
                <a:solidFill>
                  <a:srgbClr val="333333"/>
                </a:solidFill>
                <a:latin typeface="Arial"/>
              </a:rPr>
              <a:t>Phase 3: "Just the machine." The centaur phase ends and humans exit the loop</a:t>
            </a:r>
          </a:p>
        </p:txBody>
      </p:sp>
      <p:sp>
        <p:nvSpPr>
          <p:cNvPr id="14" name="s14">
            <a:extLst>
              <a:ext uri="{FF2B5EF4-FFF2-40B4-BE49-F238E27FC236}">
                <a16:creationId xmlns:a16="http://schemas.microsoft.com/office/drawing/2014/main" id="{D6DE5122-9090-A734-79F8-0828A15B5C81}"/>
              </a:ext>
            </a:extLst>
          </p:cNvPr>
          <p:cNvSpPr/>
          <p:nvPr/>
        </p:nvSpPr>
        <p:spPr>
          <a:xfrm>
            <a:off x="60990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PSF MECHANISM</a:t>
            </a:r>
          </a:p>
        </p:txBody>
      </p:sp>
      <p:sp>
        <p:nvSpPr>
          <p:cNvPr id="15" name="s15">
            <a:extLst>
              <a:ext uri="{FF2B5EF4-FFF2-40B4-BE49-F238E27FC236}">
                <a16:creationId xmlns:a16="http://schemas.microsoft.com/office/drawing/2014/main" id="{75338193-911F-EFAE-EE6A-99EB0446B668}"/>
              </a:ext>
            </a:extLst>
          </p:cNvPr>
          <p:cNvSpPr/>
          <p:nvPr/>
        </p:nvSpPr>
        <p:spPr>
          <a:xfrm>
            <a:off x="6099032" y="1881999"/>
            <a:ext cx="2626350" cy="3122900"/>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The centaur model assumes the rider's evaluative capacity remains stable throughout Phase 2</a:t>
            </a:r>
          </a:p>
          <a:p>
            <a:pPr>
              <a:spcBef>
                <a:spcPts val="1200"/>
              </a:spcBef>
              <a:spcAft>
                <a:spcPts val="1200"/>
              </a:spcAft>
            </a:pPr>
            <a:r>
              <a:rPr lang="en-US" sz="1100" dirty="0">
                <a:solidFill>
                  <a:srgbClr val="333333"/>
                </a:solidFill>
                <a:highlight>
                  <a:srgbClr val="FFFF00"/>
                </a:highlight>
                <a:latin typeface="Arial"/>
              </a:rPr>
              <a:t>Anthropic's own December 2025 self-report documented a "paradox of supervision": the more practitioners rely on AI, the harder it becomes to maintain supervisory judgment</a:t>
            </a:r>
          </a:p>
          <a:p>
            <a:pPr>
              <a:spcBef>
                <a:spcPts val="1200"/>
              </a:spcBef>
              <a:spcAft>
                <a:spcPts val="1200"/>
              </a:spcAft>
            </a:pPr>
            <a:r>
              <a:rPr lang="en-US" sz="1100" dirty="0">
                <a:solidFill>
                  <a:srgbClr val="333333"/>
                </a:solidFill>
                <a:latin typeface="Arial"/>
              </a:rPr>
              <a:t>PSF predicts Phase 2 degrades internally. The rider's judgment erodes through the act of riding</a:t>
            </a:r>
          </a:p>
        </p:txBody>
      </p:sp>
      <p:sp>
        <p:nvSpPr>
          <p:cNvPr id="16" name="s16">
            <a:extLst>
              <a:ext uri="{FF2B5EF4-FFF2-40B4-BE49-F238E27FC236}">
                <a16:creationId xmlns:a16="http://schemas.microsoft.com/office/drawing/2014/main" id="{99BCAE1E-0A8C-95E4-EF69-052CCD298CA0}"/>
              </a:ext>
            </a:extLst>
          </p:cNvPr>
          <p:cNvSpPr/>
          <p:nvPr/>
        </p:nvSpPr>
        <p:spPr>
          <a:xfrm>
            <a:off x="509286" y="6250000"/>
            <a:ext cx="11111696" cy="400000"/>
          </a:xfrm>
          <a:prstGeom prst="rect">
            <a:avLst/>
          </a:prstGeom>
        </p:spPr>
        <p:txBody>
          <a:bodyPr wrap="square" lIns="0" tIns="0" rIns="0" bIns="0" anchor="ctr"/>
          <a:lstStyle/>
          <a:p>
            <a:pPr>
              <a:buNone/>
            </a:pPr>
            <a:r>
              <a:rPr lang="en-US" sz="1100" dirty="0">
                <a:solidFill>
                  <a:schemeClr val="bg1">
                    <a:lumMod val="50000"/>
                  </a:schemeClr>
                </a:solidFill>
                <a:latin typeface="Arial"/>
              </a:rPr>
              <a:t>Dario Amodei, interview with Ross Douthat, NYT "Interesting Times" podcast (Feb 12, 2026).</a:t>
            </a:r>
          </a:p>
        </p:txBody>
      </p:sp>
      <p:sp>
        <p:nvSpPr>
          <p:cNvPr id="2" name="s14">
            <a:extLst>
              <a:ext uri="{FF2B5EF4-FFF2-40B4-BE49-F238E27FC236}">
                <a16:creationId xmlns:a16="http://schemas.microsoft.com/office/drawing/2014/main" id="{36A0C817-ECDD-92C2-CE7B-783EBFDC0E5B}"/>
              </a:ext>
            </a:extLst>
          </p:cNvPr>
          <p:cNvSpPr/>
          <p:nvPr/>
        </p:nvSpPr>
        <p:spPr>
          <a:xfrm>
            <a:off x="8994632" y="1451303"/>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INHERITED / CONCEALED</a:t>
            </a:r>
          </a:p>
        </p:txBody>
      </p:sp>
      <p:sp>
        <p:nvSpPr>
          <p:cNvPr id="3" name="s15">
            <a:extLst>
              <a:ext uri="{FF2B5EF4-FFF2-40B4-BE49-F238E27FC236}">
                <a16:creationId xmlns:a16="http://schemas.microsoft.com/office/drawing/2014/main" id="{B699AB60-5DA8-2AF3-702D-74EE4142B644}"/>
              </a:ext>
            </a:extLst>
          </p:cNvPr>
          <p:cNvSpPr/>
          <p:nvPr/>
        </p:nvSpPr>
        <p:spPr>
          <a:xfrm>
            <a:off x="8994632" y="1881998"/>
            <a:ext cx="2626350" cy="1421317"/>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Inherited: Automation complacency and skill degradation through disuse are decades old</a:t>
            </a:r>
          </a:p>
          <a:p>
            <a:pPr>
              <a:spcBef>
                <a:spcPts val="1200"/>
              </a:spcBef>
              <a:spcAft>
                <a:spcPts val="1200"/>
              </a:spcAft>
            </a:pPr>
            <a:r>
              <a:rPr lang="en-US" sz="1100" dirty="0">
                <a:solidFill>
                  <a:srgbClr val="333333"/>
                </a:solidFill>
                <a:latin typeface="Arial"/>
              </a:rPr>
              <a:t>Concealed: AI supervision feels like reviewing a colleague, not checking a machine</a:t>
            </a:r>
            <a:endParaRPr lang="en-US" sz="1100" dirty="0">
              <a:solidFill>
                <a:srgbClr val="333333"/>
              </a:solidFill>
              <a:highlight>
                <a:srgbClr val="FFFF00"/>
              </a:highlight>
              <a:latin typeface="Arial"/>
            </a:endParaRPr>
          </a:p>
        </p:txBody>
      </p:sp>
      <p:sp>
        <p:nvSpPr>
          <p:cNvPr id="4" name="s14">
            <a:extLst>
              <a:ext uri="{FF2B5EF4-FFF2-40B4-BE49-F238E27FC236}">
                <a16:creationId xmlns:a16="http://schemas.microsoft.com/office/drawing/2014/main" id="{59BF753A-89FE-BCB9-E02D-69872D41B3A7}"/>
              </a:ext>
            </a:extLst>
          </p:cNvPr>
          <p:cNvSpPr/>
          <p:nvPr/>
        </p:nvSpPr>
        <p:spPr>
          <a:xfrm>
            <a:off x="8994632" y="3554684"/>
            <a:ext cx="2626350" cy="380000"/>
          </a:xfrm>
          <a:prstGeom prst="rect">
            <a:avLst/>
          </a:prstGeom>
        </p:spPr>
        <p:txBody>
          <a:bodyPr wrap="square" lIns="0" tIns="0" rIns="0" bIns="0" anchor="t"/>
          <a:lstStyle/>
          <a:p>
            <a:pPr>
              <a:buNone/>
            </a:pPr>
            <a:r>
              <a:rPr lang="en-US" sz="1600" b="1" dirty="0">
                <a:solidFill>
                  <a:schemeClr val="tx1">
                    <a:lumMod val="50000"/>
                    <a:lumOff val="50000"/>
                  </a:schemeClr>
                </a:solidFill>
                <a:latin typeface="Arial"/>
              </a:rPr>
              <a:t>CORRECTED / DEEPENED</a:t>
            </a:r>
          </a:p>
        </p:txBody>
      </p:sp>
      <p:sp>
        <p:nvSpPr>
          <p:cNvPr id="5" name="s15">
            <a:extLst>
              <a:ext uri="{FF2B5EF4-FFF2-40B4-BE49-F238E27FC236}">
                <a16:creationId xmlns:a16="http://schemas.microsoft.com/office/drawing/2014/main" id="{5B19BEF3-E932-1CF9-9DCE-959BF5C86A39}"/>
              </a:ext>
            </a:extLst>
          </p:cNvPr>
          <p:cNvSpPr/>
          <p:nvPr/>
        </p:nvSpPr>
        <p:spPr>
          <a:xfrm>
            <a:off x="8994632" y="3985380"/>
            <a:ext cx="2626350" cy="1432485"/>
          </a:xfrm>
          <a:prstGeom prst="rect">
            <a:avLst/>
          </a:prstGeom>
        </p:spPr>
        <p:txBody>
          <a:bodyPr wrap="square" lIns="0" tIns="0" rIns="0" bIns="0" anchor="t"/>
          <a:lstStyle/>
          <a:p>
            <a:pPr>
              <a:spcBef>
                <a:spcPts val="1200"/>
              </a:spcBef>
              <a:spcAft>
                <a:spcPts val="1200"/>
              </a:spcAft>
            </a:pPr>
            <a:r>
              <a:rPr lang="en-US" sz="1100" dirty="0">
                <a:solidFill>
                  <a:srgbClr val="333333"/>
                </a:solidFill>
                <a:latin typeface="Arial"/>
              </a:rPr>
              <a:t>Corrected: Amodei openly worries about Phase 3 risks</a:t>
            </a:r>
          </a:p>
          <a:p>
            <a:pPr>
              <a:spcBef>
                <a:spcPts val="1200"/>
              </a:spcBef>
              <a:spcAft>
                <a:spcPts val="1200"/>
              </a:spcAft>
            </a:pPr>
            <a:r>
              <a:rPr lang="en-US" sz="1100" dirty="0">
                <a:solidFill>
                  <a:srgbClr val="333333"/>
                </a:solidFill>
                <a:latin typeface="Arial"/>
              </a:rPr>
              <a:t>Deepened: Phase 2 stability assumption survives the candor intact</a:t>
            </a:r>
            <a:endParaRPr lang="en-US" sz="1100" dirty="0">
              <a:solidFill>
                <a:srgbClr val="333333"/>
              </a:solidFill>
              <a:highlight>
                <a:srgbClr val="FFFF00"/>
              </a:highlight>
              <a:latin typeface="Arial"/>
            </a:endParaRPr>
          </a:p>
        </p:txBody>
      </p:sp>
      <p:sp>
        <p:nvSpPr>
          <p:cNvPr id="8" name="s11">
            <a:extLst>
              <a:ext uri="{FF2B5EF4-FFF2-40B4-BE49-F238E27FC236}">
                <a16:creationId xmlns:a16="http://schemas.microsoft.com/office/drawing/2014/main" id="{BC1996CE-5A6E-F90F-15AF-201561519539}"/>
              </a:ext>
            </a:extLst>
          </p:cNvPr>
          <p:cNvSpPr/>
          <p:nvPr/>
        </p:nvSpPr>
        <p:spPr>
          <a:xfrm>
            <a:off x="699970" y="1485202"/>
            <a:ext cx="2312563" cy="2767742"/>
          </a:xfrm>
          <a:prstGeom prst="rect">
            <a:avLst/>
          </a:prstGeom>
        </p:spPr>
        <p:txBody>
          <a:bodyPr wrap="square" lIns="0" tIns="0" rIns="0" bIns="0" anchor="t"/>
          <a:lstStyle/>
          <a:p>
            <a:r>
              <a:rPr lang="en-US" sz="2500" dirty="0">
                <a:solidFill>
                  <a:srgbClr val="FB3500"/>
                </a:solidFill>
                <a:latin typeface="Garamond" panose="02020404030301010803" pitchFamily="18" charset="0"/>
              </a:rPr>
              <a:t>“The centaur doesn't end because the horse outgrows the rider. It ends because riding changes what the rider can see.”</a:t>
            </a:r>
          </a:p>
        </p:txBody>
      </p:sp>
    </p:spTree>
    <p:extLst>
      <p:ext uri="{BB962C8B-B14F-4D97-AF65-F5344CB8AC3E}">
        <p14:creationId xmlns:p14="http://schemas.microsoft.com/office/powerpoint/2010/main" val="2542167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4BFE06A4-04C3-6E4D-9156-175A91A5C083}">
  <we:reference id="wa200010001" version="1.0.0.0" store="en-US" storeType="OMEX"/>
  <we:alternateReferences>
    <we:reference id="wa200010001" version="1.0.0.0" store="en-US" storeType="OMEX"/>
  </we:alternateReferences>
  <we:properties>
    <we:property name="Office.AutoShowTaskpaneWithDocument" value="true"/>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5957</TotalTime>
  <Words>11968</Words>
  <Application>Microsoft Macintosh PowerPoint</Application>
  <PresentationFormat>Widescreen</PresentationFormat>
  <Paragraphs>481</Paragraphs>
  <Slides>19</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Garamond</vt:lpstr>
      <vt:lpstr>Wingdings</vt:lpstr>
      <vt:lpstr>Arial</vt:lpstr>
      <vt:lpstr>Aptos Display</vt:lpstr>
      <vt:lpstr>Aptos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Vikram Bapat</dc:creator>
  <cp:lastModifiedBy>Vikram Bapat</cp:lastModifiedBy>
  <cp:revision>10</cp:revision>
  <dcterms:created xsi:type="dcterms:W3CDTF">2026-03-12T14:42:23Z</dcterms:created>
  <dcterms:modified xsi:type="dcterms:W3CDTF">2026-03-23T13:17:29Z</dcterms:modified>
</cp:coreProperties>
</file>